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95" r:id="rId7"/>
    <p:sldId id="297" r:id="rId8"/>
    <p:sldId id="296" r:id="rId9"/>
    <p:sldId id="259" r:id="rId10"/>
    <p:sldId id="331" r:id="rId11"/>
    <p:sldId id="260" r:id="rId12"/>
    <p:sldId id="280" r:id="rId13"/>
    <p:sldId id="303" r:id="rId14"/>
    <p:sldId id="304" r:id="rId15"/>
    <p:sldId id="327" r:id="rId16"/>
    <p:sldId id="299" r:id="rId17"/>
    <p:sldId id="305" r:id="rId18"/>
    <p:sldId id="306" r:id="rId19"/>
    <p:sldId id="307" r:id="rId20"/>
    <p:sldId id="324" r:id="rId21"/>
    <p:sldId id="325" r:id="rId22"/>
    <p:sldId id="326" r:id="rId23"/>
    <p:sldId id="323" r:id="rId24"/>
    <p:sldId id="328" r:id="rId25"/>
    <p:sldId id="329" r:id="rId26"/>
    <p:sldId id="301" r:id="rId27"/>
    <p:sldId id="302" r:id="rId28"/>
    <p:sldId id="332" r:id="rId29"/>
    <p:sldId id="265" r:id="rId30"/>
    <p:sldId id="33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B400"/>
    <a:srgbClr val="2994B2"/>
    <a:srgbClr val="474744"/>
    <a:srgbClr val="264378"/>
    <a:srgbClr val="4472C4"/>
    <a:srgbClr val="B07E00"/>
    <a:srgbClr val="F97300"/>
    <a:srgbClr val="FC3A52"/>
    <a:srgbClr val="FFF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showGuides="1">
      <p:cViewPr>
        <p:scale>
          <a:sx n="50" d="100"/>
          <a:sy n="50" d="100"/>
        </p:scale>
        <p:origin x="2011" y="677"/>
      </p:cViewPr>
      <p:guideLst>
        <p:guide orient="horz" pos="2152"/>
        <p:guide pos="3840"/>
        <p:guide pos="6562"/>
        <p:guide pos="111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630905"/>
            <a:ext cx="9144000" cy="879058"/>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B5178C-49E9-48D6-BF5B-7C36C15791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CE9C65-E92B-4C15-891B-A8DFF062E19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B5178C-49E9-48D6-BF5B-7C36C15791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E9C65-E92B-4C15-891B-A8DFF062E19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2.png"/><Relationship Id="rId2" Type="http://schemas.openxmlformats.org/officeDocument/2006/relationships/tags" Target="../tags/tag19.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24.xml"/><Relationship Id="rId10" Type="http://schemas.openxmlformats.org/officeDocument/2006/relationships/slideLayout" Target="../slideLayouts/slideLayout7.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29.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tags" Target="../tags/tag40.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42.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44.xml"/><Relationship Id="rId1" Type="http://schemas.openxmlformats.org/officeDocument/2006/relationships/tags" Target="../tags/tag4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51.xml"/><Relationship Id="rId1" Type="http://schemas.openxmlformats.org/officeDocument/2006/relationships/tags" Target="../tags/tag5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tags" Target="../tags/tag53.xml"/><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tags" Target="../tags/tag55.xml"/><Relationship Id="rId1" Type="http://schemas.openxmlformats.org/officeDocument/2006/relationships/tags" Target="../tags/tag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1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p:cNvPicPr>
            <a:picLocks noChangeAspect="1"/>
          </p:cNvPicPr>
          <p:nvPr/>
        </p:nvPicPr>
        <p:blipFill rotWithShape="1">
          <a:blip r:embed="rId1">
            <a:extLst>
              <a:ext uri="{28A0092B-C50C-407E-A947-70E740481C1C}">
                <a14:useLocalDpi xmlns:a14="http://schemas.microsoft.com/office/drawing/2010/main" val="0"/>
              </a:ext>
            </a:extLst>
          </a:blip>
          <a:srcRect l="3626" t="1701" r="11781" b="1701"/>
          <a:stretch>
            <a:fillRect/>
          </a:stretch>
        </p:blipFill>
        <p:spPr>
          <a:xfrm>
            <a:off x="-1" y="0"/>
            <a:ext cx="12192001" cy="6858001"/>
          </a:xfrm>
          <a:prstGeom prst="rect">
            <a:avLst/>
          </a:prstGeom>
        </p:spPr>
      </p:pic>
      <p:sp>
        <p:nvSpPr>
          <p:cNvPr id="3" name="矩形 2"/>
          <p:cNvSpPr/>
          <p:nvPr/>
        </p:nvSpPr>
        <p:spPr>
          <a:xfrm>
            <a:off x="-2" y="0"/>
            <a:ext cx="12192001"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92" tIns="23446" rIns="46892" bIns="23446" numCol="1" spcCol="0" rtlCol="0" fromWordArt="0" anchor="ctr" anchorCtr="0" forceAA="0" compatLnSpc="1">
            <a:noAutofit/>
          </a:bodyPr>
          <a:lstStyle/>
          <a:p>
            <a:pPr algn="ctr" defTabSz="899795"/>
            <a:endParaRPr lang="zh-CN" altLang="en-US" sz="1770">
              <a:solidFill>
                <a:srgbClr val="FFFFFF"/>
              </a:solidFill>
              <a:cs typeface="+mn-ea"/>
              <a:sym typeface="+mn-lt"/>
            </a:endParaRPr>
          </a:p>
        </p:txBody>
      </p:sp>
      <p:sp>
        <p:nvSpPr>
          <p:cNvPr id="5" name="Rectangle 4"/>
          <p:cNvSpPr/>
          <p:nvPr/>
        </p:nvSpPr>
        <p:spPr>
          <a:xfrm>
            <a:off x="1818005" y="2296795"/>
            <a:ext cx="8555990" cy="1506855"/>
          </a:xfrm>
          <a:prstGeom prst="rect">
            <a:avLst/>
          </a:prstGeom>
        </p:spPr>
        <p:txBody>
          <a:bodyPr wrap="square">
            <a:spAutoFit/>
          </a:bodyPr>
          <a:lstStyle/>
          <a:p>
            <a:pPr algn="ctr" defTabSz="899795"/>
            <a:r>
              <a:rPr lang="zh-CN" altLang="en-US" sz="4600" dirty="0">
                <a:solidFill>
                  <a:srgbClr val="FFFFFF"/>
                </a:solidFill>
                <a:cs typeface="+mn-ea"/>
                <a:sym typeface="+mn-lt"/>
              </a:rPr>
              <a:t>House Prices ：Advanced Regression Techniques</a:t>
            </a:r>
            <a:endParaRPr lang="zh-CN" altLang="en-US" sz="4600" dirty="0">
              <a:solidFill>
                <a:srgbClr val="FFFFFF"/>
              </a:solidFill>
              <a:cs typeface="+mn-ea"/>
              <a:sym typeface="+mn-lt"/>
            </a:endParaRPr>
          </a:p>
        </p:txBody>
      </p:sp>
      <p:sp>
        <p:nvSpPr>
          <p:cNvPr id="6" name="Rectangle 6"/>
          <p:cNvSpPr/>
          <p:nvPr/>
        </p:nvSpPr>
        <p:spPr>
          <a:xfrm>
            <a:off x="2126671" y="4015635"/>
            <a:ext cx="7938658" cy="521970"/>
          </a:xfrm>
          <a:prstGeom prst="rect">
            <a:avLst/>
          </a:prstGeom>
        </p:spPr>
        <p:txBody>
          <a:bodyPr wrap="square">
            <a:spAutoFit/>
          </a:bodyPr>
          <a:lstStyle/>
          <a:p>
            <a:pPr algn="ctr" defTabSz="899795"/>
            <a:r>
              <a:rPr lang="zh-CN" altLang="en-US" sz="2800" spc="154" dirty="0">
                <a:solidFill>
                  <a:srgbClr val="FFFFFF"/>
                </a:solidFill>
                <a:cs typeface="+mn-ea"/>
                <a:sym typeface="+mn-lt"/>
              </a:rPr>
              <a:t>房价预测</a:t>
            </a:r>
            <a:endParaRPr lang="zh-CN" altLang="en-US" sz="2800" spc="154" dirty="0">
              <a:solidFill>
                <a:srgbClr val="FFFFFF"/>
              </a:solidFill>
              <a:cs typeface="+mn-ea"/>
              <a:sym typeface="+mn-lt"/>
            </a:endParaRPr>
          </a:p>
        </p:txBody>
      </p:sp>
      <p:sp>
        <p:nvSpPr>
          <p:cNvPr id="7" name="Shape 5040"/>
          <p:cNvSpPr/>
          <p:nvPr/>
        </p:nvSpPr>
        <p:spPr>
          <a:xfrm>
            <a:off x="5723650" y="1362124"/>
            <a:ext cx="853921" cy="722550"/>
          </a:xfrm>
          <a:custGeom>
            <a:avLst/>
            <a:gdLst/>
            <a:ahLst/>
            <a:cxnLst>
              <a:cxn ang="0">
                <a:pos x="wd2" y="hd2"/>
              </a:cxn>
              <a:cxn ang="5400000">
                <a:pos x="wd2" y="hd2"/>
              </a:cxn>
              <a:cxn ang="10800000">
                <a:pos x="wd2" y="hd2"/>
              </a:cxn>
              <a:cxn ang="16200000">
                <a:pos x="wd2" y="hd2"/>
              </a:cxn>
            </a:cxnLst>
            <a:rect l="0" t="0" r="r" b="b"/>
            <a:pathLst>
              <a:path w="21600" h="21600" extrusionOk="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FFFFFF"/>
          </a:solidFill>
          <a:ln w="12700">
            <a:miter lim="400000"/>
          </a:ln>
        </p:spPr>
        <p:txBody>
          <a:bodyPr lIns="36634" tIns="36634" rIns="36634" bIns="36634" anchor="ctr"/>
          <a:lstStyle/>
          <a:p>
            <a:pPr defTabSz="234315">
              <a:defRPr sz="3000">
                <a:effectLst>
                  <a:outerShdw blurRad="38100" dist="12700" dir="5400000" rotWithShape="0">
                    <a:srgbClr val="000000">
                      <a:alpha val="50000"/>
                    </a:srgbClr>
                  </a:outerShdw>
                </a:effectLst>
                <a:latin typeface="Gill Sans"/>
                <a:ea typeface="Gill Sans"/>
                <a:cs typeface="Gill Sans"/>
                <a:sym typeface="Gill Sans"/>
              </a:defRPr>
            </a:pPr>
            <a:endParaRPr sz="1540" dirty="0">
              <a:solidFill>
                <a:prstClr val="black"/>
              </a:solidFill>
              <a:effectLst>
                <a:outerShdw blurRad="38100" dist="12700" dir="5400000" rotWithShape="0">
                  <a:srgbClr val="000000">
                    <a:alpha val="50000"/>
                  </a:srgbClr>
                </a:outerShdw>
              </a:effectLst>
              <a:cs typeface="+mn-ea"/>
              <a:sym typeface="+mn-lt"/>
            </a:endParaRPr>
          </a:p>
        </p:txBody>
      </p:sp>
      <p:cxnSp>
        <p:nvCxnSpPr>
          <p:cNvPr id="9" name="直接连接符 8"/>
          <p:cNvCxnSpPr/>
          <p:nvPr/>
        </p:nvCxnSpPr>
        <p:spPr>
          <a:xfrm>
            <a:off x="1444336" y="3951279"/>
            <a:ext cx="93033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4"/>
          <p:cNvSpPr/>
          <p:nvPr/>
        </p:nvSpPr>
        <p:spPr>
          <a:xfrm>
            <a:off x="132715" y="292100"/>
            <a:ext cx="3329305" cy="798830"/>
          </a:xfrm>
          <a:prstGeom prst="rect">
            <a:avLst/>
          </a:prstGeom>
        </p:spPr>
        <p:txBody>
          <a:bodyPr wrap="square">
            <a:spAutoFit/>
          </a:bodyPr>
          <a:p>
            <a:pPr algn="ctr" defTabSz="899795"/>
            <a:r>
              <a:rPr lang="en-US" altLang="zh-CN" sz="4600" dirty="0">
                <a:solidFill>
                  <a:srgbClr val="FFFFFF"/>
                </a:solidFill>
                <a:cs typeface="+mn-ea"/>
                <a:sym typeface="+mn-lt"/>
              </a:rPr>
              <a:t>Kaggle</a:t>
            </a:r>
            <a:endParaRPr lang="en-US" altLang="zh-CN" sz="4600" dirty="0">
              <a:solidFill>
                <a:srgbClr val="FFFFFF"/>
              </a:solidFill>
              <a:cs typeface="+mn-ea"/>
              <a:sym typeface="+mn-lt"/>
            </a:endParaRPr>
          </a:p>
        </p:txBody>
      </p:sp>
      <p:sp>
        <p:nvSpPr>
          <p:cNvPr id="8" name="Rectangle 6"/>
          <p:cNvSpPr/>
          <p:nvPr/>
        </p:nvSpPr>
        <p:spPr>
          <a:xfrm>
            <a:off x="8159750" y="5711190"/>
            <a:ext cx="3760470" cy="1014730"/>
          </a:xfrm>
          <a:prstGeom prst="rect">
            <a:avLst/>
          </a:prstGeom>
        </p:spPr>
        <p:txBody>
          <a:bodyPr wrap="square">
            <a:spAutoFit/>
          </a:bodyPr>
          <a:p>
            <a:pPr algn="l" defTabSz="899795"/>
            <a:r>
              <a:rPr lang="zh-CN" altLang="en-US" sz="2000" b="1" spc="154" dirty="0">
                <a:solidFill>
                  <a:srgbClr val="FFFFFF"/>
                </a:solidFill>
                <a:cs typeface="+mn-ea"/>
                <a:sym typeface="+mn-lt"/>
              </a:rPr>
              <a:t>汇报人：杜雨洁 </a:t>
            </a:r>
            <a:r>
              <a:rPr lang="en-US" altLang="zh-CN" sz="2000" b="1" spc="154" dirty="0">
                <a:solidFill>
                  <a:srgbClr val="FFFFFF"/>
                </a:solidFill>
                <a:cs typeface="+mn-ea"/>
                <a:sym typeface="+mn-lt"/>
              </a:rPr>
              <a:t>20063030</a:t>
            </a:r>
            <a:endParaRPr lang="en-US" altLang="zh-CN" sz="2000" b="1" spc="154" dirty="0">
              <a:solidFill>
                <a:srgbClr val="FFFFFF"/>
              </a:solidFill>
              <a:cs typeface="+mn-ea"/>
              <a:sym typeface="+mn-lt"/>
            </a:endParaRPr>
          </a:p>
          <a:p>
            <a:pPr algn="l" defTabSz="899795"/>
            <a:r>
              <a:rPr lang="zh-CN" altLang="en-US" sz="2000" b="1" spc="154" dirty="0">
                <a:solidFill>
                  <a:srgbClr val="FFFFFF"/>
                </a:solidFill>
                <a:cs typeface="+mn-ea"/>
                <a:sym typeface="+mn-lt"/>
              </a:rPr>
              <a:t>学    院：系统工程学院</a:t>
            </a:r>
            <a:endParaRPr lang="zh-CN" altLang="en-US" sz="2000" b="1" spc="154" dirty="0">
              <a:solidFill>
                <a:srgbClr val="FFFFFF"/>
              </a:solidFill>
              <a:cs typeface="+mn-ea"/>
              <a:sym typeface="+mn-lt"/>
            </a:endParaRPr>
          </a:p>
          <a:p>
            <a:pPr algn="ctr" defTabSz="899795"/>
            <a:endParaRPr lang="zh-CN" altLang="en-US" sz="2000" b="1" spc="154" dirty="0">
              <a:solidFill>
                <a:srgbClr val="FFFFFF"/>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8" name="椭圆 7"/>
          <p:cNvSpPr/>
          <p:nvPr/>
        </p:nvSpPr>
        <p:spPr>
          <a:xfrm>
            <a:off x="4716691" y="1102904"/>
            <a:ext cx="2826911" cy="2826911"/>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292417" y="1662279"/>
            <a:ext cx="1675459" cy="1708160"/>
          </a:xfrm>
          <a:prstGeom prst="rect">
            <a:avLst/>
          </a:prstGeom>
          <a:noFill/>
        </p:spPr>
        <p:txBody>
          <a:bodyPr wrap="none" rtlCol="0">
            <a:spAutoFit/>
          </a:bodyPr>
          <a:lstStyle/>
          <a:p>
            <a:pPr algn="ctr"/>
            <a:r>
              <a:rPr lang="en-US" altLang="zh-CN" sz="10500" dirty="0">
                <a:solidFill>
                  <a:schemeClr val="bg1"/>
                </a:solidFill>
                <a:cs typeface="+mn-ea"/>
                <a:sym typeface="+mn-lt"/>
              </a:rPr>
              <a:t>03</a:t>
            </a:r>
            <a:endParaRPr lang="zh-CN" altLang="en-US" sz="10500">
              <a:solidFill>
                <a:schemeClr val="bg1"/>
              </a:solidFill>
              <a:cs typeface="+mn-ea"/>
              <a:sym typeface="+mn-lt"/>
            </a:endParaRPr>
          </a:p>
        </p:txBody>
      </p:sp>
      <p:sp>
        <p:nvSpPr>
          <p:cNvPr id="47" name="Rectangle 4"/>
          <p:cNvSpPr/>
          <p:nvPr/>
        </p:nvSpPr>
        <p:spPr>
          <a:xfrm>
            <a:off x="3616306" y="4174289"/>
            <a:ext cx="4959388" cy="768350"/>
          </a:xfrm>
          <a:prstGeom prst="rect">
            <a:avLst/>
          </a:prstGeom>
        </p:spPr>
        <p:txBody>
          <a:bodyPr wrap="square">
            <a:spAutoFit/>
          </a:bodyPr>
          <a:lstStyle/>
          <a:p>
            <a:pPr algn="ctr" defTabSz="899795"/>
            <a:r>
              <a:rPr lang="zh-CN" altLang="en-US" sz="4400" spc="300" dirty="0">
                <a:solidFill>
                  <a:srgbClr val="474744"/>
                </a:solidFill>
                <a:cs typeface="+mn-ea"/>
                <a:sym typeface="+mn-lt"/>
              </a:rPr>
              <a:t>详细过程</a:t>
            </a:r>
            <a:endParaRPr lang="zh-CN" altLang="en-US" sz="4400" spc="300" dirty="0">
              <a:solidFill>
                <a:srgbClr val="474744"/>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1629707" y="2149303"/>
            <a:ext cx="2455342" cy="460375"/>
          </a:xfrm>
          <a:prstGeom prst="rect">
            <a:avLst/>
          </a:prstGeom>
        </p:spPr>
        <p:txBody>
          <a:bodyPr wrap="square">
            <a:spAutoFit/>
          </a:bodyPr>
          <a:lstStyle/>
          <a:p>
            <a:pPr algn="ctr" defTabSz="899795"/>
            <a:r>
              <a:rPr lang="zh-CN" altLang="en-US" sz="2400" b="1" spc="300" dirty="0">
                <a:solidFill>
                  <a:srgbClr val="474744"/>
                </a:solidFill>
                <a:latin typeface="微软雅黑" panose="020B0503020204020204" charset="-122"/>
                <a:ea typeface="微软雅黑" panose="020B0503020204020204" charset="-122"/>
                <a:cs typeface="+mn-ea"/>
                <a:sym typeface="+mn-lt"/>
              </a:rPr>
              <a:t>导入相关包</a:t>
            </a:r>
            <a:endParaRPr lang="zh-CN" altLang="en-US" sz="2400" b="1" spc="300" dirty="0">
              <a:solidFill>
                <a:srgbClr val="474744"/>
              </a:solidFill>
              <a:latin typeface="微软雅黑" panose="020B0503020204020204" charset="-122"/>
              <a:ea typeface="微软雅黑" panose="020B0503020204020204" charset="-122"/>
              <a:cs typeface="+mn-ea"/>
              <a:sym typeface="+mn-lt"/>
            </a:endParaRPr>
          </a:p>
        </p:txBody>
      </p:sp>
      <p:sp>
        <p:nvSpPr>
          <p:cNvPr id="13" name="左大括号 12"/>
          <p:cNvSpPr/>
          <p:nvPr/>
        </p:nvSpPr>
        <p:spPr>
          <a:xfrm>
            <a:off x="4261485" y="3506470"/>
            <a:ext cx="243840" cy="1280795"/>
          </a:xfrm>
          <a:prstGeom prst="leftBrac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4" name="Rectangle 4"/>
          <p:cNvSpPr/>
          <p:nvPr/>
        </p:nvSpPr>
        <p:spPr>
          <a:xfrm>
            <a:off x="1724957" y="3743788"/>
            <a:ext cx="2455342" cy="829945"/>
          </a:xfrm>
          <a:prstGeom prst="rect">
            <a:avLst/>
          </a:prstGeom>
        </p:spPr>
        <p:txBody>
          <a:bodyPr wrap="square">
            <a:spAutoFit/>
          </a:bodyPr>
          <a:p>
            <a:pPr algn="ctr" defTabSz="899795"/>
            <a:r>
              <a:rPr lang="zh-CN" altLang="en-US" sz="2400" b="1" spc="300" dirty="0">
                <a:solidFill>
                  <a:srgbClr val="474744"/>
                </a:solidFill>
                <a:latin typeface="微软雅黑" panose="020B0503020204020204" charset="-122"/>
                <a:ea typeface="微软雅黑" panose="020B0503020204020204" charset="-122"/>
                <a:cs typeface="+mn-ea"/>
                <a:sym typeface="+mn-lt"/>
              </a:rPr>
              <a:t>读入训练集、测试集数据</a:t>
            </a:r>
            <a:endParaRPr lang="zh-CN" altLang="en-US" sz="2400" b="1" spc="300" dirty="0">
              <a:solidFill>
                <a:srgbClr val="474744"/>
              </a:solidFill>
              <a:latin typeface="微软雅黑" panose="020B0503020204020204" charset="-122"/>
              <a:ea typeface="微软雅黑" panose="020B0503020204020204" charset="-122"/>
              <a:cs typeface="+mn-ea"/>
              <a:sym typeface="+mn-lt"/>
            </a:endParaRPr>
          </a:p>
        </p:txBody>
      </p:sp>
      <p:sp>
        <p:nvSpPr>
          <p:cNvPr id="15" name="矩形 14"/>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16" name="文本框 15"/>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3.1 </a:t>
            </a:r>
            <a:r>
              <a:rPr lang="zh-CN" altLang="en-US" sz="3400" b="1" spc="180" dirty="0">
                <a:solidFill>
                  <a:schemeClr val="lt1"/>
                </a:solidFill>
                <a:latin typeface="微软雅黑" panose="020B0503020204020204" charset="-122"/>
                <a:ea typeface="微软雅黑" panose="020B0503020204020204" charset="-122"/>
                <a:sym typeface="+mn-lt"/>
              </a:rPr>
              <a:t>准备工作</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7" name="图片 6" descr="YM[2UXFK9$ZU0$0(OVLFMYH"/>
          <p:cNvPicPr>
            <a:picLocks noChangeAspect="1"/>
          </p:cNvPicPr>
          <p:nvPr/>
        </p:nvPicPr>
        <p:blipFill>
          <a:blip r:embed="rId3"/>
          <a:stretch>
            <a:fillRect/>
          </a:stretch>
        </p:blipFill>
        <p:spPr>
          <a:xfrm>
            <a:off x="4836160" y="1199515"/>
            <a:ext cx="5534025" cy="2076450"/>
          </a:xfrm>
          <a:prstGeom prst="rect">
            <a:avLst/>
          </a:prstGeom>
        </p:spPr>
      </p:pic>
      <p:pic>
        <p:nvPicPr>
          <p:cNvPr id="12" name="图片 11" descr="D}`4)Y)F~C_%B(@$%YTKS46"/>
          <p:cNvPicPr>
            <a:picLocks noChangeAspect="1"/>
          </p:cNvPicPr>
          <p:nvPr/>
        </p:nvPicPr>
        <p:blipFill>
          <a:blip r:embed="rId4"/>
          <a:stretch>
            <a:fillRect/>
          </a:stretch>
        </p:blipFill>
        <p:spPr>
          <a:xfrm>
            <a:off x="4836160" y="3529965"/>
            <a:ext cx="4410075" cy="1257300"/>
          </a:xfrm>
          <a:prstGeom prst="rect">
            <a:avLst/>
          </a:prstGeom>
        </p:spPr>
      </p:pic>
      <p:sp>
        <p:nvSpPr>
          <p:cNvPr id="17" name="左大括号 16"/>
          <p:cNvSpPr/>
          <p:nvPr/>
        </p:nvSpPr>
        <p:spPr>
          <a:xfrm>
            <a:off x="4180205" y="1329055"/>
            <a:ext cx="325120" cy="1946275"/>
          </a:xfrm>
          <a:prstGeom prst="leftBrac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8" name="Rectangle 4"/>
          <p:cNvSpPr/>
          <p:nvPr/>
        </p:nvSpPr>
        <p:spPr>
          <a:xfrm>
            <a:off x="1629707" y="5502738"/>
            <a:ext cx="2455342" cy="460375"/>
          </a:xfrm>
          <a:prstGeom prst="rect">
            <a:avLst/>
          </a:prstGeom>
        </p:spPr>
        <p:txBody>
          <a:bodyPr wrap="square">
            <a:spAutoFit/>
          </a:bodyPr>
          <a:p>
            <a:pPr algn="ctr" defTabSz="899795"/>
            <a:r>
              <a:rPr lang="zh-CN" altLang="en-US" sz="2400" b="1" spc="300" dirty="0">
                <a:solidFill>
                  <a:srgbClr val="474744"/>
                </a:solidFill>
                <a:latin typeface="微软雅黑" panose="020B0503020204020204" charset="-122"/>
                <a:ea typeface="微软雅黑" panose="020B0503020204020204" charset="-122"/>
                <a:cs typeface="+mn-ea"/>
                <a:sym typeface="+mn-lt"/>
              </a:rPr>
              <a:t>删除</a:t>
            </a:r>
            <a:r>
              <a:rPr lang="en-US" altLang="zh-CN" sz="2400" b="1" spc="300" dirty="0">
                <a:solidFill>
                  <a:srgbClr val="474744"/>
                </a:solidFill>
                <a:latin typeface="微软雅黑" panose="020B0503020204020204" charset="-122"/>
                <a:ea typeface="微软雅黑" panose="020B0503020204020204" charset="-122"/>
                <a:cs typeface="+mn-ea"/>
                <a:sym typeface="+mn-lt"/>
              </a:rPr>
              <a:t>id</a:t>
            </a:r>
            <a:r>
              <a:rPr lang="zh-CN" altLang="en-US" sz="2400" b="1" spc="300" dirty="0">
                <a:solidFill>
                  <a:srgbClr val="474744"/>
                </a:solidFill>
                <a:latin typeface="微软雅黑" panose="020B0503020204020204" charset="-122"/>
                <a:ea typeface="微软雅黑" panose="020B0503020204020204" charset="-122"/>
                <a:cs typeface="+mn-ea"/>
                <a:sym typeface="+mn-lt"/>
              </a:rPr>
              <a:t>特征</a:t>
            </a:r>
            <a:endParaRPr lang="zh-CN" altLang="en-US" sz="2400" b="1" spc="300" dirty="0">
              <a:solidFill>
                <a:srgbClr val="474744"/>
              </a:solidFill>
              <a:latin typeface="微软雅黑" panose="020B0503020204020204" charset="-122"/>
              <a:ea typeface="微软雅黑" panose="020B0503020204020204" charset="-122"/>
              <a:cs typeface="+mn-ea"/>
              <a:sym typeface="+mn-lt"/>
            </a:endParaRPr>
          </a:p>
        </p:txBody>
      </p:sp>
      <p:pic>
        <p:nvPicPr>
          <p:cNvPr id="20" name="图片 19" descr="{JV7Q8V68F]TAEE319WF_NG"/>
          <p:cNvPicPr>
            <a:picLocks noChangeAspect="1"/>
          </p:cNvPicPr>
          <p:nvPr/>
        </p:nvPicPr>
        <p:blipFill>
          <a:blip r:embed="rId5"/>
          <a:stretch>
            <a:fillRect/>
          </a:stretch>
        </p:blipFill>
        <p:spPr>
          <a:xfrm>
            <a:off x="4836160" y="5092700"/>
            <a:ext cx="4465320" cy="1442085"/>
          </a:xfrm>
          <a:prstGeom prst="rect">
            <a:avLst/>
          </a:prstGeom>
        </p:spPr>
      </p:pic>
      <p:sp>
        <p:nvSpPr>
          <p:cNvPr id="21" name="左大括号 20"/>
          <p:cNvSpPr/>
          <p:nvPr/>
        </p:nvSpPr>
        <p:spPr>
          <a:xfrm>
            <a:off x="4388485" y="5092700"/>
            <a:ext cx="243840" cy="1280795"/>
          </a:xfrm>
          <a:prstGeom prst="leftBrac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3.2 数据可视化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11" name="Title 6"/>
          <p:cNvSpPr txBox="1"/>
          <p:nvPr>
            <p:custDataLst>
              <p:tags r:id="rId3"/>
            </p:custDataLst>
          </p:nvPr>
        </p:nvSpPr>
        <p:spPr>
          <a:xfrm>
            <a:off x="6918960" y="2956560"/>
            <a:ext cx="4886960" cy="18288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1" indent="0" algn="l" defTabSz="899795" fontAlgn="auto">
              <a:lnSpc>
                <a:spcPct val="120000"/>
              </a:lnSpc>
              <a:spcBef>
                <a:spcPts val="0"/>
              </a:spcBef>
              <a:spcAft>
                <a:spcPts val="800"/>
              </a:spcAft>
              <a:buSzPct val="100000"/>
              <a:buNone/>
            </a:pPr>
            <a:r>
              <a:rPr lang="en-US" altLang="zh-CN"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a. </a:t>
            </a: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日期越新，价格稍高；</a:t>
            </a:r>
            <a:endPar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a:p>
            <a:pPr marL="304800" lvl="1" indent="0" algn="l" defTabSz="899795" fontAlgn="auto">
              <a:lnSpc>
                <a:spcPct val="120000"/>
              </a:lnSpc>
              <a:spcBef>
                <a:spcPts val="0"/>
              </a:spcBef>
              <a:spcAft>
                <a:spcPts val="800"/>
              </a:spcAft>
              <a:buSzPct val="100000"/>
              <a:buNone/>
            </a:pPr>
            <a:r>
              <a:rPr lang="en-US" altLang="zh-CN"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b. </a:t>
            </a:r>
            <a:r>
              <a:rPr lang="zh-CN" altLang="en-US"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存在个别房屋越久越贵；</a:t>
            </a:r>
            <a:endParaRPr lang="zh-CN" altLang="en-US"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a:p>
            <a:pPr marL="304800" lvl="1" indent="0" algn="l" defTabSz="899795" fontAlgn="auto">
              <a:lnSpc>
                <a:spcPct val="120000"/>
              </a:lnSpc>
              <a:spcBef>
                <a:spcPts val="0"/>
              </a:spcBef>
              <a:spcAft>
                <a:spcPts val="800"/>
              </a:spcAft>
              <a:buSzPct val="100000"/>
              <a:buNone/>
            </a:pPr>
            <a:r>
              <a:rPr lang="en-US" altLang="zh-CN"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c. </a:t>
            </a:r>
            <a:r>
              <a:rPr lang="zh-CN" altLang="en-US"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日期与房屋价格没有特别显著关系</a:t>
            </a:r>
            <a:endParaRPr lang="zh-CN" altLang="en-US"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33" name="Rectangle 4"/>
          <p:cNvSpPr/>
          <p:nvPr/>
        </p:nvSpPr>
        <p:spPr>
          <a:xfrm>
            <a:off x="457200" y="1344295"/>
            <a:ext cx="8616950" cy="521970"/>
          </a:xfrm>
          <a:prstGeom prst="rect">
            <a:avLst/>
          </a:prstGeom>
        </p:spPr>
        <p:txBody>
          <a:bodyPr wrap="square">
            <a:spAutoFit/>
          </a:bodyPr>
          <a:p>
            <a:pPr algn="l" defTabSz="899795"/>
            <a:r>
              <a:rPr lang="zh-CN" altLang="en-US" sz="2800" spc="300" dirty="0">
                <a:solidFill>
                  <a:srgbClr val="474744"/>
                </a:solidFill>
                <a:cs typeface="+mn-ea"/>
                <a:sym typeface="+mn-lt"/>
              </a:rPr>
              <a:t>（</a:t>
            </a:r>
            <a:r>
              <a:rPr lang="en-US" altLang="zh-CN" sz="2800" spc="300" dirty="0">
                <a:solidFill>
                  <a:srgbClr val="474744"/>
                </a:solidFill>
                <a:cs typeface="+mn-ea"/>
                <a:sym typeface="+mn-lt"/>
              </a:rPr>
              <a:t>1</a:t>
            </a:r>
            <a:r>
              <a:rPr lang="zh-CN" altLang="en-US" sz="2800" spc="300" dirty="0">
                <a:solidFill>
                  <a:srgbClr val="474744"/>
                </a:solidFill>
                <a:cs typeface="+mn-ea"/>
                <a:sym typeface="+mn-lt"/>
              </a:rPr>
              <a:t>）例：</a:t>
            </a:r>
            <a:r>
              <a:rPr lang="en-US" sz="2800" spc="300" dirty="0">
                <a:solidFill>
                  <a:srgbClr val="474744"/>
                </a:solidFill>
                <a:cs typeface="+mn-ea"/>
                <a:sym typeface="+mn-lt"/>
              </a:rPr>
              <a:t>YearBuilt-SalePrice  </a:t>
            </a:r>
            <a:r>
              <a:rPr lang="zh-CN" altLang="en-US" sz="1600" b="1" spc="300" dirty="0">
                <a:solidFill>
                  <a:srgbClr val="474744"/>
                </a:solidFill>
                <a:cs typeface="+mn-ea"/>
                <a:sym typeface="+mn-lt"/>
              </a:rPr>
              <a:t>建成日期</a:t>
            </a:r>
            <a:r>
              <a:rPr lang="en-US" altLang="zh-CN" sz="1600" b="1" spc="300" dirty="0">
                <a:solidFill>
                  <a:srgbClr val="474744"/>
                </a:solidFill>
                <a:cs typeface="+mn-ea"/>
                <a:sym typeface="+mn-lt"/>
              </a:rPr>
              <a:t>-</a:t>
            </a:r>
            <a:r>
              <a:rPr lang="zh-CN" altLang="en-US" sz="1600" b="1" spc="300" dirty="0">
                <a:solidFill>
                  <a:srgbClr val="474744"/>
                </a:solidFill>
                <a:cs typeface="+mn-ea"/>
                <a:sym typeface="+mn-lt"/>
              </a:rPr>
              <a:t>房价</a:t>
            </a:r>
            <a:endParaRPr lang="zh-CN" altLang="en-US" sz="1600" b="1" spc="300" dirty="0">
              <a:solidFill>
                <a:srgbClr val="474744"/>
              </a:solidFill>
              <a:cs typeface="+mn-ea"/>
              <a:sym typeface="+mn-lt"/>
            </a:endParaRPr>
          </a:p>
        </p:txBody>
      </p:sp>
      <p:pic>
        <p:nvPicPr>
          <p:cNvPr id="6" name="图片 5" descr="KS5E2QLF`R$NE)CH`35M$]5"/>
          <p:cNvPicPr>
            <a:picLocks noChangeAspect="1"/>
          </p:cNvPicPr>
          <p:nvPr/>
        </p:nvPicPr>
        <p:blipFill>
          <a:blip r:embed="rId4"/>
          <a:stretch>
            <a:fillRect/>
          </a:stretch>
        </p:blipFill>
        <p:spPr>
          <a:xfrm>
            <a:off x="1626235" y="2105025"/>
            <a:ext cx="4984115" cy="1293495"/>
          </a:xfrm>
          <a:prstGeom prst="rect">
            <a:avLst/>
          </a:prstGeom>
        </p:spPr>
      </p:pic>
      <p:pic>
        <p:nvPicPr>
          <p:cNvPr id="7" name="图片 6" descr="YearBuilt-SalePrice"/>
          <p:cNvPicPr>
            <a:picLocks noChangeAspect="1"/>
          </p:cNvPicPr>
          <p:nvPr/>
        </p:nvPicPr>
        <p:blipFill>
          <a:blip r:embed="rId5"/>
          <a:stretch>
            <a:fillRect/>
          </a:stretch>
        </p:blipFill>
        <p:spPr>
          <a:xfrm>
            <a:off x="2244090" y="3528060"/>
            <a:ext cx="3480435" cy="2610485"/>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3.2 数据可视化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33" name="Rectangle 4"/>
          <p:cNvSpPr/>
          <p:nvPr/>
        </p:nvSpPr>
        <p:spPr>
          <a:xfrm>
            <a:off x="683260" y="1344295"/>
            <a:ext cx="11118215" cy="521970"/>
          </a:xfrm>
          <a:prstGeom prst="rect">
            <a:avLst/>
          </a:prstGeom>
        </p:spPr>
        <p:txBody>
          <a:bodyPr wrap="square">
            <a:spAutoFit/>
          </a:bodyPr>
          <a:p>
            <a:pPr algn="l" defTabSz="899795"/>
            <a:r>
              <a:rPr lang="zh-CN" altLang="en-US" sz="2800" spc="300" dirty="0">
                <a:solidFill>
                  <a:srgbClr val="474744"/>
                </a:solidFill>
                <a:cs typeface="+mn-ea"/>
                <a:sym typeface="+mn-lt"/>
              </a:rPr>
              <a:t>（</a:t>
            </a:r>
            <a:r>
              <a:rPr lang="en-US" altLang="zh-CN" sz="2800" spc="300" dirty="0">
                <a:solidFill>
                  <a:srgbClr val="474744"/>
                </a:solidFill>
                <a:cs typeface="+mn-ea"/>
                <a:sym typeface="+mn-lt"/>
              </a:rPr>
              <a:t>2</a:t>
            </a:r>
            <a:r>
              <a:rPr lang="zh-CN" altLang="en-US" sz="2800" spc="300" dirty="0">
                <a:solidFill>
                  <a:srgbClr val="474744"/>
                </a:solidFill>
                <a:cs typeface="+mn-ea"/>
                <a:sym typeface="+mn-lt"/>
              </a:rPr>
              <a:t>）</a:t>
            </a:r>
            <a:r>
              <a:rPr lang="zh-CN" sz="2800" spc="300" dirty="0">
                <a:solidFill>
                  <a:srgbClr val="474744"/>
                </a:solidFill>
                <a:cs typeface="+mn-ea"/>
                <a:sym typeface="+mn-lt"/>
              </a:rPr>
              <a:t>离群点（</a:t>
            </a:r>
            <a:r>
              <a:rPr lang="en-US" altLang="zh-CN" sz="2800" spc="300" dirty="0">
                <a:solidFill>
                  <a:srgbClr val="474744"/>
                </a:solidFill>
                <a:cs typeface="+mn-ea"/>
                <a:sym typeface="+mn-lt"/>
              </a:rPr>
              <a:t>GrLivArea-SalePrice </a:t>
            </a:r>
            <a:r>
              <a:rPr lang="zh-CN" altLang="en-US" sz="1600" b="1" spc="300" dirty="0">
                <a:solidFill>
                  <a:srgbClr val="474744"/>
                </a:solidFill>
                <a:cs typeface="+mn-ea"/>
                <a:sym typeface="+mn-lt"/>
              </a:rPr>
              <a:t>地面上居住面积</a:t>
            </a:r>
            <a:r>
              <a:rPr lang="en-US" altLang="zh-CN" sz="1600" b="1" spc="300" dirty="0">
                <a:solidFill>
                  <a:srgbClr val="474744"/>
                </a:solidFill>
                <a:cs typeface="+mn-ea"/>
                <a:sym typeface="+mn-lt"/>
              </a:rPr>
              <a:t>-</a:t>
            </a:r>
            <a:r>
              <a:rPr lang="zh-CN" altLang="en-US" sz="1600" b="1" spc="300" dirty="0">
                <a:solidFill>
                  <a:srgbClr val="474744"/>
                </a:solidFill>
                <a:cs typeface="+mn-ea"/>
                <a:sym typeface="+mn-lt"/>
              </a:rPr>
              <a:t>房价</a:t>
            </a:r>
            <a:r>
              <a:rPr lang="zh-CN" sz="2800" spc="300" dirty="0">
                <a:solidFill>
                  <a:srgbClr val="474744"/>
                </a:solidFill>
                <a:cs typeface="+mn-ea"/>
                <a:sym typeface="+mn-lt"/>
              </a:rPr>
              <a:t>）</a:t>
            </a:r>
            <a:endParaRPr lang="zh-CN" sz="2800" spc="300" dirty="0">
              <a:solidFill>
                <a:srgbClr val="474744"/>
              </a:solidFill>
              <a:cs typeface="+mn-ea"/>
              <a:sym typeface="+mn-lt"/>
            </a:endParaRPr>
          </a:p>
        </p:txBody>
      </p:sp>
      <p:pic>
        <p:nvPicPr>
          <p:cNvPr id="6" name="图片 5" descr="离群点"/>
          <p:cNvPicPr>
            <a:picLocks noChangeAspect="1"/>
          </p:cNvPicPr>
          <p:nvPr/>
        </p:nvPicPr>
        <p:blipFill>
          <a:blip r:embed="rId3"/>
          <a:stretch>
            <a:fillRect/>
          </a:stretch>
        </p:blipFill>
        <p:spPr>
          <a:xfrm>
            <a:off x="873125" y="3100705"/>
            <a:ext cx="5817870" cy="2952115"/>
          </a:xfrm>
          <a:prstGeom prst="rect">
            <a:avLst/>
          </a:prstGeom>
        </p:spPr>
      </p:pic>
      <p:sp>
        <p:nvSpPr>
          <p:cNvPr id="13" name="椭圆 12"/>
          <p:cNvSpPr/>
          <p:nvPr/>
        </p:nvSpPr>
        <p:spPr>
          <a:xfrm>
            <a:off x="5248910" y="4866640"/>
            <a:ext cx="556895" cy="550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6134100" y="4942840"/>
            <a:ext cx="556895" cy="550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a:endCxn id="13" idx="7"/>
          </p:cNvCxnSpPr>
          <p:nvPr/>
        </p:nvCxnSpPr>
        <p:spPr>
          <a:xfrm flipH="1">
            <a:off x="5724525" y="4318000"/>
            <a:ext cx="1595755" cy="62928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a:endCxn id="14" idx="7"/>
          </p:cNvCxnSpPr>
          <p:nvPr/>
        </p:nvCxnSpPr>
        <p:spPr>
          <a:xfrm flipH="1">
            <a:off x="6609715" y="4297680"/>
            <a:ext cx="725805" cy="72580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8" name="Title 6"/>
          <p:cNvSpPr txBox="1"/>
          <p:nvPr>
            <p:custDataLst>
              <p:tags r:id="rId4"/>
            </p:custDataLst>
          </p:nvPr>
        </p:nvSpPr>
        <p:spPr>
          <a:xfrm>
            <a:off x="6991985" y="3789680"/>
            <a:ext cx="1189990" cy="62865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1" indent="0" algn="l" defTabSz="899795" fontAlgn="auto">
              <a:lnSpc>
                <a:spcPct val="120000"/>
              </a:lnSpc>
              <a:spcBef>
                <a:spcPts val="0"/>
              </a:spcBef>
              <a:spcAft>
                <a:spcPts val="800"/>
              </a:spcAft>
              <a:buSzPct val="100000"/>
              <a:buNone/>
            </a:pPr>
            <a:r>
              <a:rPr lang="zh-CN" spc="180" dirty="0">
                <a:ln w="3175">
                  <a:noFill/>
                  <a:prstDash val="dash"/>
                </a:ln>
                <a:solidFill>
                  <a:schemeClr val="accent3">
                    <a:lumMod val="50000"/>
                  </a:schemeClr>
                </a:solidFill>
                <a:latin typeface="微软雅黑" panose="020B0503020204020204" charset="-122"/>
                <a:ea typeface="微软雅黑" panose="020B0503020204020204" charset="-122"/>
                <a:cs typeface="微软雅黑" panose="020B0503020204020204" charset="-122"/>
                <a:sym typeface="+mn-lt"/>
              </a:rPr>
              <a:t>离群点</a:t>
            </a:r>
            <a:endParaRPr lang="zh-CN" spc="180" dirty="0">
              <a:ln w="3175">
                <a:noFill/>
                <a:prstDash val="dash"/>
              </a:ln>
              <a:solidFill>
                <a:schemeClr val="accent3">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9" name="Title 6"/>
          <p:cNvSpPr txBox="1"/>
          <p:nvPr>
            <p:custDataLst>
              <p:tags r:id="rId5"/>
            </p:custDataLst>
          </p:nvPr>
        </p:nvSpPr>
        <p:spPr>
          <a:xfrm>
            <a:off x="8282305" y="3227705"/>
            <a:ext cx="3030220" cy="8051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1" indent="0" algn="l" defTabSz="899795" fontAlgn="auto">
              <a:lnSpc>
                <a:spcPct val="120000"/>
              </a:lnSpc>
              <a:spcBef>
                <a:spcPts val="0"/>
              </a:spcBef>
              <a:spcAft>
                <a:spcPts val="800"/>
              </a:spcAft>
              <a:buSzPct val="100000"/>
              <a:buNone/>
            </a:pPr>
            <a:r>
              <a:rPr lang="zh-CN"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处理：删除离群点</a:t>
            </a:r>
            <a:endParaRPr lang="zh-CN"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pic>
        <p:nvPicPr>
          <p:cNvPr id="5" name="图片 4" descr=")WR1Y%FTDMT@X5QIVI}~$%9"/>
          <p:cNvPicPr>
            <a:picLocks noChangeAspect="1"/>
          </p:cNvPicPr>
          <p:nvPr/>
        </p:nvPicPr>
        <p:blipFill>
          <a:blip r:embed="rId6"/>
          <a:stretch>
            <a:fillRect/>
          </a:stretch>
        </p:blipFill>
        <p:spPr>
          <a:xfrm>
            <a:off x="995045" y="2227580"/>
            <a:ext cx="6577330" cy="603885"/>
          </a:xfrm>
          <a:prstGeom prst="rect">
            <a:avLst/>
          </a:prstGeom>
        </p:spPr>
      </p:pic>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3.2 数据可视化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33" name="Rectangle 4"/>
          <p:cNvSpPr/>
          <p:nvPr/>
        </p:nvSpPr>
        <p:spPr>
          <a:xfrm>
            <a:off x="683260" y="1344295"/>
            <a:ext cx="11118215" cy="521970"/>
          </a:xfrm>
          <a:prstGeom prst="rect">
            <a:avLst/>
          </a:prstGeom>
        </p:spPr>
        <p:txBody>
          <a:bodyPr wrap="square">
            <a:spAutoFit/>
          </a:bodyPr>
          <a:p>
            <a:pPr algn="l" defTabSz="899795"/>
            <a:r>
              <a:rPr lang="zh-CN" altLang="en-US" sz="2800" spc="300" dirty="0">
                <a:solidFill>
                  <a:srgbClr val="474744"/>
                </a:solidFill>
                <a:cs typeface="+mn-ea"/>
                <a:sym typeface="+mn-lt"/>
              </a:rPr>
              <a:t>（</a:t>
            </a:r>
            <a:r>
              <a:rPr lang="en-US" altLang="zh-CN" sz="2800" spc="300" dirty="0">
                <a:solidFill>
                  <a:srgbClr val="474744"/>
                </a:solidFill>
                <a:cs typeface="+mn-ea"/>
                <a:sym typeface="+mn-lt"/>
              </a:rPr>
              <a:t>3</a:t>
            </a:r>
            <a:r>
              <a:rPr lang="zh-CN" altLang="en-US" sz="2800" spc="300" dirty="0">
                <a:solidFill>
                  <a:srgbClr val="474744"/>
                </a:solidFill>
                <a:cs typeface="+mn-ea"/>
                <a:sym typeface="+mn-lt"/>
              </a:rPr>
              <a:t>）</a:t>
            </a:r>
            <a:r>
              <a:rPr lang="en-US" altLang="zh-CN" sz="2800" spc="300" dirty="0">
                <a:solidFill>
                  <a:srgbClr val="474744"/>
                </a:solidFill>
                <a:cs typeface="+mn-ea"/>
                <a:sym typeface="+mn-lt"/>
              </a:rPr>
              <a:t>SalePrice</a:t>
            </a:r>
            <a:r>
              <a:rPr lang="zh-CN" sz="2800" spc="300" dirty="0">
                <a:solidFill>
                  <a:srgbClr val="474744"/>
                </a:solidFill>
                <a:cs typeface="+mn-ea"/>
                <a:sym typeface="+mn-lt"/>
              </a:rPr>
              <a:t>分布情况</a:t>
            </a:r>
            <a:endParaRPr lang="zh-CN" sz="2800" spc="300" dirty="0">
              <a:solidFill>
                <a:srgbClr val="474744"/>
              </a:solidFill>
              <a:cs typeface="+mn-ea"/>
              <a:sym typeface="+mn-lt"/>
            </a:endParaRPr>
          </a:p>
        </p:txBody>
      </p:sp>
      <p:pic>
        <p:nvPicPr>
          <p:cNvPr id="3" name="图片 2" descr="MU3X9LLCEQD`G$3E[TU9F(S"/>
          <p:cNvPicPr>
            <a:picLocks noChangeAspect="1"/>
          </p:cNvPicPr>
          <p:nvPr/>
        </p:nvPicPr>
        <p:blipFill>
          <a:blip r:embed="rId3"/>
          <a:stretch>
            <a:fillRect/>
          </a:stretch>
        </p:blipFill>
        <p:spPr>
          <a:xfrm>
            <a:off x="2811780" y="2143125"/>
            <a:ext cx="3512185" cy="1416050"/>
          </a:xfrm>
          <a:prstGeom prst="rect">
            <a:avLst/>
          </a:prstGeom>
        </p:spPr>
      </p:pic>
      <p:pic>
        <p:nvPicPr>
          <p:cNvPr id="7" name="图片 6" descr="正态分布"/>
          <p:cNvPicPr>
            <a:picLocks noChangeAspect="1"/>
          </p:cNvPicPr>
          <p:nvPr/>
        </p:nvPicPr>
        <p:blipFill>
          <a:blip r:embed="rId4"/>
          <a:stretch>
            <a:fillRect/>
          </a:stretch>
        </p:blipFill>
        <p:spPr>
          <a:xfrm>
            <a:off x="7227570" y="1829435"/>
            <a:ext cx="2724785" cy="2044065"/>
          </a:xfrm>
          <a:prstGeom prst="rect">
            <a:avLst/>
          </a:prstGeom>
        </p:spPr>
      </p:pic>
      <p:sp>
        <p:nvSpPr>
          <p:cNvPr id="8" name="Title 6"/>
          <p:cNvSpPr txBox="1"/>
          <p:nvPr>
            <p:custDataLst>
              <p:tags r:id="rId5"/>
            </p:custDataLst>
          </p:nvPr>
        </p:nvSpPr>
        <p:spPr>
          <a:xfrm>
            <a:off x="1888490" y="3873500"/>
            <a:ext cx="5617210" cy="8051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1" indent="0" algn="l" defTabSz="899795" fontAlgn="auto">
              <a:lnSpc>
                <a:spcPct val="120000"/>
              </a:lnSpc>
              <a:spcBef>
                <a:spcPts val="0"/>
              </a:spcBef>
              <a:spcAft>
                <a:spcPts val="800"/>
              </a:spcAft>
              <a:buSzPct val="100000"/>
              <a:buNone/>
            </a:pPr>
            <a:r>
              <a:rPr lang="en-US" altLang="zh-CN"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SalePrice</a:t>
            </a: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的分布呈</a:t>
            </a:r>
            <a:r>
              <a:rPr lang="zh-CN" altLang="en-US" b="1" u="sng"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右倾斜</a:t>
            </a: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，需转化</a:t>
            </a:r>
            <a:endPar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9" name="Title 6"/>
          <p:cNvSpPr txBox="1"/>
          <p:nvPr>
            <p:custDataLst>
              <p:tags r:id="rId6"/>
            </p:custDataLst>
          </p:nvPr>
        </p:nvSpPr>
        <p:spPr>
          <a:xfrm>
            <a:off x="1371600" y="4678680"/>
            <a:ext cx="5617210" cy="8051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1" indent="0" algn="l" defTabSz="899795" fontAlgn="auto">
              <a:lnSpc>
                <a:spcPct val="120000"/>
              </a:lnSpc>
              <a:spcBef>
                <a:spcPts val="0"/>
              </a:spcBef>
              <a:spcAft>
                <a:spcPts val="800"/>
              </a:spcAft>
              <a:buSzPct val="100000"/>
              <a:buNone/>
            </a:pP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转化：用</a:t>
            </a:r>
            <a:r>
              <a:rPr lang="en-US" altLang="zh-CN"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log(1+x)</a:t>
            </a: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对</a:t>
            </a:r>
            <a:r>
              <a:rPr lang="en-US" altLang="zh-CN"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SalePrice</a:t>
            </a:r>
            <a:r>
              <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rPr>
              <a:t>进行转化</a:t>
            </a:r>
            <a:endParaRPr lang="zh-CN" altLang="en-US"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pic>
        <p:nvPicPr>
          <p:cNvPr id="12" name="图片 11" descr="9U{OIVVMKK)KOUO%BS3%PTC"/>
          <p:cNvPicPr>
            <a:picLocks noChangeAspect="1"/>
          </p:cNvPicPr>
          <p:nvPr/>
        </p:nvPicPr>
        <p:blipFill>
          <a:blip r:embed="rId7"/>
          <a:stretch>
            <a:fillRect/>
          </a:stretch>
        </p:blipFill>
        <p:spPr>
          <a:xfrm>
            <a:off x="1371600" y="5483860"/>
            <a:ext cx="5524500" cy="438150"/>
          </a:xfrm>
          <a:prstGeom prst="rect">
            <a:avLst/>
          </a:prstGeom>
        </p:spPr>
      </p:pic>
      <p:pic>
        <p:nvPicPr>
          <p:cNvPr id="15" name="图片 14" descr="正态分布调整后"/>
          <p:cNvPicPr>
            <a:picLocks noChangeAspect="1"/>
          </p:cNvPicPr>
          <p:nvPr/>
        </p:nvPicPr>
        <p:blipFill>
          <a:blip r:embed="rId8"/>
          <a:stretch>
            <a:fillRect/>
          </a:stretch>
        </p:blipFill>
        <p:spPr>
          <a:xfrm>
            <a:off x="7180580" y="4353560"/>
            <a:ext cx="2818765" cy="2114550"/>
          </a:xfrm>
          <a:prstGeom prst="rect">
            <a:avLst/>
          </a:prstGeom>
        </p:spPr>
      </p:pic>
    </p:spTree>
    <p:custDataLst>
      <p:tags r:id="rId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61" name="Rectangle 4"/>
          <p:cNvSpPr/>
          <p:nvPr/>
        </p:nvSpPr>
        <p:spPr>
          <a:xfrm>
            <a:off x="1053927" y="1253953"/>
            <a:ext cx="2455342" cy="521970"/>
          </a:xfrm>
          <a:prstGeom prst="rect">
            <a:avLst/>
          </a:prstGeom>
        </p:spPr>
        <p:txBody>
          <a:bodyPr wrap="square">
            <a:spAutoFit/>
          </a:bodyPr>
          <a:lstStyle/>
          <a:p>
            <a:pPr algn="ctr" defTabSz="899795"/>
            <a:r>
              <a:rPr lang="zh-CN" altLang="en-US" sz="2800" spc="300" dirty="0">
                <a:solidFill>
                  <a:srgbClr val="474744"/>
                </a:solidFill>
                <a:cs typeface="+mn-ea"/>
                <a:sym typeface="+mn-lt"/>
              </a:rPr>
              <a:t>缺失值统计</a:t>
            </a:r>
            <a:endParaRPr lang="zh-CN" altLang="en-US" sz="2800" spc="300" dirty="0">
              <a:solidFill>
                <a:srgbClr val="474744"/>
              </a:solidFill>
              <a:cs typeface="+mn-ea"/>
              <a:sym typeface="+mn-lt"/>
            </a:endParaRPr>
          </a:p>
        </p:txBody>
      </p:sp>
      <p:sp>
        <p:nvSpPr>
          <p:cNvPr id="62" name="Rectangle 4"/>
          <p:cNvSpPr/>
          <p:nvPr/>
        </p:nvSpPr>
        <p:spPr>
          <a:xfrm>
            <a:off x="1586230" y="2359025"/>
            <a:ext cx="3198495" cy="398780"/>
          </a:xfrm>
          <a:prstGeom prst="rect">
            <a:avLst/>
          </a:prstGeom>
        </p:spPr>
        <p:txBody>
          <a:bodyPr wrap="square">
            <a:spAutoFit/>
          </a:bodyPr>
          <a:lstStyle/>
          <a:p>
            <a:pPr algn="ctr" defTabSz="899795"/>
            <a:r>
              <a:rPr lang="zh-CN" altLang="en-US" sz="2000" spc="300" dirty="0">
                <a:solidFill>
                  <a:srgbClr val="474744"/>
                </a:solidFill>
                <a:latin typeface="微软雅黑" panose="020B0503020204020204" charset="-122"/>
                <a:ea typeface="微软雅黑" panose="020B0503020204020204" charset="-122"/>
                <a:cs typeface="+mn-ea"/>
                <a:sym typeface="+mn-lt"/>
              </a:rPr>
              <a:t>统计各字段缺失值情况</a:t>
            </a:r>
            <a:endParaRPr lang="zh-CN" altLang="en-US" sz="2000" spc="300" dirty="0">
              <a:solidFill>
                <a:srgbClr val="474744"/>
              </a:solidFill>
              <a:latin typeface="微软雅黑" panose="020B0503020204020204" charset="-122"/>
              <a:ea typeface="微软雅黑" panose="020B0503020204020204" charset="-122"/>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3.3 </a:t>
            </a:r>
            <a:r>
              <a:rPr lang="zh-CN" altLang="en-US" sz="3400" b="1" spc="180" dirty="0">
                <a:solidFill>
                  <a:schemeClr val="lt1"/>
                </a:solidFill>
                <a:latin typeface="微软雅黑" panose="020B0503020204020204" charset="-122"/>
                <a:ea typeface="微软雅黑" panose="020B0503020204020204" charset="-122"/>
                <a:sym typeface="+mn-lt"/>
              </a:rPr>
              <a:t>缺失值处理</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7" name="Rectangle 4"/>
          <p:cNvSpPr/>
          <p:nvPr/>
        </p:nvSpPr>
        <p:spPr>
          <a:xfrm>
            <a:off x="1586230" y="4104640"/>
            <a:ext cx="3835400" cy="706755"/>
          </a:xfrm>
          <a:prstGeom prst="rect">
            <a:avLst/>
          </a:prstGeom>
        </p:spPr>
        <p:txBody>
          <a:bodyPr wrap="square">
            <a:spAutoFit/>
          </a:bodyPr>
          <a:p>
            <a:pPr algn="l" defTabSz="899795"/>
            <a:r>
              <a:rPr lang="zh-CN" altLang="en-US" sz="2000" spc="300" dirty="0">
                <a:solidFill>
                  <a:srgbClr val="474744"/>
                </a:solidFill>
                <a:latin typeface="微软雅黑" panose="020B0503020204020204" charset="-122"/>
                <a:ea typeface="微软雅黑" panose="020B0503020204020204" charset="-122"/>
                <a:cs typeface="+mn-ea"/>
                <a:sym typeface="+mn-lt"/>
              </a:rPr>
              <a:t>共</a:t>
            </a:r>
            <a:r>
              <a:rPr lang="en-US" altLang="zh-CN" sz="2000" spc="300" dirty="0">
                <a:solidFill>
                  <a:srgbClr val="474744"/>
                </a:solidFill>
                <a:latin typeface="微软雅黑" panose="020B0503020204020204" charset="-122"/>
                <a:ea typeface="微软雅黑" panose="020B0503020204020204" charset="-122"/>
                <a:cs typeface="+mn-ea"/>
                <a:sym typeface="+mn-lt"/>
              </a:rPr>
              <a:t>35</a:t>
            </a:r>
            <a:r>
              <a:rPr lang="zh-CN" altLang="en-US" sz="2000" spc="300" dirty="0">
                <a:solidFill>
                  <a:srgbClr val="474744"/>
                </a:solidFill>
                <a:latin typeface="微软雅黑" panose="020B0503020204020204" charset="-122"/>
                <a:ea typeface="微软雅黑" panose="020B0503020204020204" charset="-122"/>
                <a:cs typeface="+mn-ea"/>
                <a:sym typeface="+mn-lt"/>
              </a:rPr>
              <a:t>个字段存在缺失值，</a:t>
            </a:r>
            <a:endParaRPr lang="zh-CN" altLang="en-US" sz="2000" spc="300" dirty="0">
              <a:solidFill>
                <a:srgbClr val="474744"/>
              </a:solidFill>
              <a:latin typeface="微软雅黑" panose="020B0503020204020204" charset="-122"/>
              <a:ea typeface="微软雅黑" panose="020B0503020204020204" charset="-122"/>
              <a:cs typeface="+mn-ea"/>
              <a:sym typeface="+mn-lt"/>
            </a:endParaRPr>
          </a:p>
          <a:p>
            <a:pPr algn="l" defTabSz="899795"/>
            <a:r>
              <a:rPr lang="zh-CN" altLang="en-US" sz="2000" spc="300" dirty="0">
                <a:solidFill>
                  <a:srgbClr val="474744"/>
                </a:solidFill>
                <a:latin typeface="微软雅黑" panose="020B0503020204020204" charset="-122"/>
                <a:ea typeface="微软雅黑" panose="020B0503020204020204" charset="-122"/>
                <a:cs typeface="+mn-ea"/>
                <a:sym typeface="+mn-lt"/>
              </a:rPr>
              <a:t>缺失值个数从</a:t>
            </a:r>
            <a:r>
              <a:rPr lang="en-US" altLang="zh-CN" sz="2000" spc="300" dirty="0">
                <a:solidFill>
                  <a:srgbClr val="474744"/>
                </a:solidFill>
                <a:latin typeface="微软雅黑" panose="020B0503020204020204" charset="-122"/>
                <a:ea typeface="微软雅黑" panose="020B0503020204020204" charset="-122"/>
                <a:cs typeface="+mn-ea"/>
                <a:sym typeface="+mn-lt"/>
              </a:rPr>
              <a:t>1</a:t>
            </a:r>
            <a:r>
              <a:rPr lang="zh-CN" altLang="en-US" sz="2000" spc="300" dirty="0">
                <a:solidFill>
                  <a:srgbClr val="474744"/>
                </a:solidFill>
                <a:latin typeface="微软雅黑" panose="020B0503020204020204" charset="-122"/>
                <a:ea typeface="微软雅黑" panose="020B0503020204020204" charset="-122"/>
                <a:cs typeface="+mn-ea"/>
                <a:sym typeface="+mn-lt"/>
              </a:rPr>
              <a:t>至</a:t>
            </a:r>
            <a:r>
              <a:rPr lang="en-US" altLang="zh-CN" sz="2000" spc="300" dirty="0">
                <a:solidFill>
                  <a:srgbClr val="474744"/>
                </a:solidFill>
                <a:latin typeface="微软雅黑" panose="020B0503020204020204" charset="-122"/>
                <a:ea typeface="微软雅黑" panose="020B0503020204020204" charset="-122"/>
                <a:cs typeface="+mn-ea"/>
                <a:sym typeface="+mn-lt"/>
              </a:rPr>
              <a:t>2908</a:t>
            </a:r>
            <a:r>
              <a:rPr lang="zh-CN" altLang="en-US" sz="2000" spc="300" dirty="0">
                <a:solidFill>
                  <a:srgbClr val="474744"/>
                </a:solidFill>
                <a:latin typeface="微软雅黑" panose="020B0503020204020204" charset="-122"/>
                <a:ea typeface="微软雅黑" panose="020B0503020204020204" charset="-122"/>
                <a:cs typeface="+mn-ea"/>
                <a:sym typeface="+mn-lt"/>
              </a:rPr>
              <a:t>不等。</a:t>
            </a:r>
            <a:endParaRPr lang="zh-CN" altLang="en-US" sz="2000" spc="300" dirty="0">
              <a:solidFill>
                <a:srgbClr val="474744"/>
              </a:solidFill>
              <a:latin typeface="微软雅黑" panose="020B0503020204020204" charset="-122"/>
              <a:ea typeface="微软雅黑" panose="020B0503020204020204" charset="-122"/>
              <a:cs typeface="+mn-ea"/>
              <a:sym typeface="+mn-lt"/>
            </a:endParaRPr>
          </a:p>
        </p:txBody>
      </p:sp>
      <p:pic>
        <p:nvPicPr>
          <p:cNvPr id="9" name="图片 8" descr="XO~O[%BJKL@%CIS}@(Y[3HB"/>
          <p:cNvPicPr>
            <a:picLocks noChangeAspect="1"/>
          </p:cNvPicPr>
          <p:nvPr/>
        </p:nvPicPr>
        <p:blipFill>
          <a:blip r:embed="rId3"/>
          <a:stretch>
            <a:fillRect/>
          </a:stretch>
        </p:blipFill>
        <p:spPr>
          <a:xfrm>
            <a:off x="6003925" y="3410585"/>
            <a:ext cx="1874520" cy="2789555"/>
          </a:xfrm>
          <a:prstGeom prst="rect">
            <a:avLst/>
          </a:prstGeom>
        </p:spPr>
      </p:pic>
      <p:pic>
        <p:nvPicPr>
          <p:cNvPr id="12" name="图片 11" descr="A`D[Q`0`7UDZ}(3FOFA[BEJ"/>
          <p:cNvPicPr>
            <a:picLocks noChangeAspect="1"/>
          </p:cNvPicPr>
          <p:nvPr/>
        </p:nvPicPr>
        <p:blipFill>
          <a:blip r:embed="rId4"/>
          <a:stretch>
            <a:fillRect/>
          </a:stretch>
        </p:blipFill>
        <p:spPr>
          <a:xfrm>
            <a:off x="8143875" y="3201670"/>
            <a:ext cx="1833880" cy="2998470"/>
          </a:xfrm>
          <a:prstGeom prst="rect">
            <a:avLst/>
          </a:prstGeom>
        </p:spPr>
      </p:pic>
      <p:pic>
        <p:nvPicPr>
          <p:cNvPr id="3" name="图片 2" descr="@9W_E93DES}6DHH@4BPA]UF"/>
          <p:cNvPicPr>
            <a:picLocks noChangeAspect="1"/>
          </p:cNvPicPr>
          <p:nvPr/>
        </p:nvPicPr>
        <p:blipFill>
          <a:blip r:embed="rId5"/>
          <a:stretch>
            <a:fillRect/>
          </a:stretch>
        </p:blipFill>
        <p:spPr>
          <a:xfrm>
            <a:off x="5638800" y="2191385"/>
            <a:ext cx="4762500" cy="733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61" name="Rectangle 4"/>
          <p:cNvSpPr/>
          <p:nvPr/>
        </p:nvSpPr>
        <p:spPr>
          <a:xfrm>
            <a:off x="871047" y="3167843"/>
            <a:ext cx="2455342" cy="521970"/>
          </a:xfrm>
          <a:prstGeom prst="rect">
            <a:avLst/>
          </a:prstGeom>
        </p:spPr>
        <p:txBody>
          <a:bodyPr wrap="square">
            <a:spAutoFit/>
          </a:bodyPr>
          <a:lstStyle/>
          <a:p>
            <a:pPr algn="ctr" defTabSz="899795"/>
            <a:r>
              <a:rPr lang="zh-CN" altLang="en-US" sz="2800" spc="300" dirty="0">
                <a:solidFill>
                  <a:srgbClr val="474744"/>
                </a:solidFill>
                <a:cs typeface="+mn-ea"/>
                <a:sym typeface="+mn-lt"/>
              </a:rPr>
              <a:t>缺失值填充</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3.3 </a:t>
            </a:r>
            <a:r>
              <a:rPr lang="zh-CN" altLang="en-US" sz="3400" b="1" spc="180" dirty="0">
                <a:solidFill>
                  <a:schemeClr val="lt1"/>
                </a:solidFill>
                <a:latin typeface="微软雅黑" panose="020B0503020204020204" charset="-122"/>
                <a:ea typeface="微软雅黑" panose="020B0503020204020204" charset="-122"/>
                <a:sym typeface="+mn-lt"/>
              </a:rPr>
              <a:t>缺失值处理</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graphicFrame>
        <p:nvGraphicFramePr>
          <p:cNvPr id="2" name="表格 1"/>
          <p:cNvGraphicFramePr/>
          <p:nvPr>
            <p:custDataLst>
              <p:tags r:id="rId3"/>
            </p:custDataLst>
          </p:nvPr>
        </p:nvGraphicFramePr>
        <p:xfrm>
          <a:off x="4270407" y="1680748"/>
          <a:ext cx="6451600" cy="4608830"/>
        </p:xfrm>
        <a:graphic>
          <a:graphicData uri="http://schemas.openxmlformats.org/drawingml/2006/table">
            <a:tbl>
              <a:tblPr firstRow="1" bandRow="1">
                <a:tableStyleId>{5C22544A-7EE6-4342-B048-85BDC9FD1C3A}</a:tableStyleId>
              </a:tblPr>
              <a:tblGrid>
                <a:gridCol w="1982470"/>
                <a:gridCol w="4469130"/>
              </a:tblGrid>
              <a:tr h="544830">
                <a:tc>
                  <a:txBody>
                    <a:bodyPr/>
                    <a:p>
                      <a:pPr indent="0" algn="ctr">
                        <a:lnSpc>
                          <a:spcPct val="120000"/>
                        </a:lnSpc>
                        <a:spcBef>
                          <a:spcPts val="0"/>
                        </a:spcBef>
                        <a:spcAft>
                          <a:spcPts val="0"/>
                        </a:spcAft>
                        <a:buNone/>
                      </a:pPr>
                      <a:r>
                        <a:rPr lang="zh-CN" altLang="en-US" sz="1800" b="1" spc="130">
                          <a:solidFill>
                            <a:srgbClr val="646464"/>
                          </a:solidFill>
                          <a:latin typeface="微软雅黑" panose="020B0503020204020204" charset="-122"/>
                          <a:ea typeface="微软雅黑" panose="020B0503020204020204" charset="-122"/>
                        </a:rPr>
                        <a:t>字段</a:t>
                      </a:r>
                      <a:endParaRPr lang="zh-CN" altLang="en-US" sz="1800" b="1" spc="13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indent="0" algn="ctr">
                        <a:lnSpc>
                          <a:spcPct val="120000"/>
                        </a:lnSpc>
                        <a:spcBef>
                          <a:spcPts val="0"/>
                        </a:spcBef>
                        <a:spcAft>
                          <a:spcPts val="0"/>
                        </a:spcAft>
                        <a:buNone/>
                      </a:pPr>
                      <a:r>
                        <a:rPr lang="zh-CN" altLang="en-US" sz="1800" b="1" spc="130">
                          <a:solidFill>
                            <a:srgbClr val="646464"/>
                          </a:solidFill>
                          <a:latin typeface="微软雅黑" panose="020B0503020204020204" charset="-122"/>
                          <a:ea typeface="微软雅黑" panose="020B0503020204020204" charset="-122"/>
                        </a:rPr>
                        <a:t>填充值</a:t>
                      </a:r>
                      <a:endParaRPr lang="zh-CN" altLang="en-US" sz="1800" b="1" spc="13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LotFrontage</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600" b="0" spc="120">
                          <a:solidFill>
                            <a:srgbClr val="404040"/>
                          </a:solidFill>
                          <a:latin typeface="微软雅黑" panose="020B0503020204020204" charset="-122"/>
                          <a:ea typeface="微软雅黑" panose="020B0503020204020204" charset="-122"/>
                          <a:cs typeface="微软雅黑" panose="020B0503020204020204" charset="-122"/>
                        </a:rPr>
                        <a:t>LotAreaCut </a:t>
                      </a:r>
                      <a:r>
                        <a:rPr lang="en-US" altLang="zh-CN" sz="1600" b="0" spc="120">
                          <a:solidFill>
                            <a:srgbClr val="404040"/>
                          </a:solidFill>
                          <a:latin typeface="微软雅黑" panose="020B0503020204020204" charset="-122"/>
                          <a:ea typeface="微软雅黑" panose="020B0503020204020204" charset="-122"/>
                          <a:cs typeface="微软雅黑" panose="020B0503020204020204" charset="-122"/>
                        </a:rPr>
                        <a:t>&amp; </a:t>
                      </a:r>
                      <a:r>
                        <a:rPr lang="zh-CN" altLang="en-US" sz="1600" b="0" spc="120">
                          <a:solidFill>
                            <a:srgbClr val="404040"/>
                          </a:solidFill>
                          <a:latin typeface="微软雅黑" panose="020B0503020204020204" charset="-122"/>
                          <a:ea typeface="微软雅黑" panose="020B0503020204020204" charset="-122"/>
                          <a:cs typeface="微软雅黑" panose="020B0503020204020204" charset="-122"/>
                        </a:rPr>
                        <a:t>Neighbor下的中值</a:t>
                      </a:r>
                      <a:endParaRPr lang="zh-CN" altLang="en-US" sz="16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MasVnrArea</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BsmtUnfSF</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TotalBsmtSF</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GarageCars</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BsmtFinSF2</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BsmtFinSF1</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508000">
                <a:tc>
                  <a:txBody>
                    <a:bodyPr/>
                    <a:p>
                      <a:pPr indent="0" algn="ctr">
                        <a:lnSpc>
                          <a:spcPct val="120000"/>
                        </a:lnSpc>
                        <a:spcBef>
                          <a:spcPts val="0"/>
                        </a:spcBef>
                        <a:spcAft>
                          <a:spcPts val="0"/>
                        </a:spcAft>
                        <a:buNone/>
                      </a:pPr>
                      <a:r>
                        <a:rPr lang="zh-CN" altLang="en-US" sz="1600" b="0" spc="120">
                          <a:solidFill>
                            <a:srgbClr val="646464"/>
                          </a:solidFill>
                          <a:latin typeface="微软雅黑" panose="020B0503020204020204" charset="-122"/>
                          <a:ea typeface="微软雅黑" panose="020B0503020204020204" charset="-122"/>
                        </a:rPr>
                        <a:t>GarageArea</a:t>
                      </a:r>
                      <a:endParaRPr lang="zh-CN" altLang="en-US" sz="16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p>
                      <a:pPr indent="0" algn="ctr">
                        <a:lnSpc>
                          <a:spcPct val="120000"/>
                        </a:lnSpc>
                        <a:spcBef>
                          <a:spcPts val="0"/>
                        </a:spcBef>
                        <a:spcAft>
                          <a:spcPts val="0"/>
                        </a:spcAft>
                        <a:buNone/>
                      </a:pPr>
                      <a:r>
                        <a:rPr lang="en-US" altLang="zh-CN" sz="1600" b="0" spc="120">
                          <a:solidFill>
                            <a:srgbClr val="404040"/>
                          </a:solidFill>
                          <a:latin typeface="微软雅黑" panose="020B0503020204020204" charset="-122"/>
                          <a:ea typeface="微软雅黑" panose="020B0503020204020204" charset="-122"/>
                        </a:rPr>
                        <a:t>0</a:t>
                      </a:r>
                      <a:endParaRPr lang="en-US" altLang="zh-CN" sz="16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61" name="Rectangle 4"/>
          <p:cNvSpPr/>
          <p:nvPr/>
        </p:nvSpPr>
        <p:spPr>
          <a:xfrm>
            <a:off x="871047" y="3167843"/>
            <a:ext cx="2455342" cy="521970"/>
          </a:xfrm>
          <a:prstGeom prst="rect">
            <a:avLst/>
          </a:prstGeom>
        </p:spPr>
        <p:txBody>
          <a:bodyPr wrap="square">
            <a:spAutoFit/>
          </a:bodyPr>
          <a:lstStyle/>
          <a:p>
            <a:pPr algn="ctr" defTabSz="899795"/>
            <a:r>
              <a:rPr lang="zh-CN" altLang="en-US" sz="2800" spc="300" dirty="0">
                <a:solidFill>
                  <a:srgbClr val="474744"/>
                </a:solidFill>
                <a:cs typeface="+mn-ea"/>
                <a:sym typeface="+mn-lt"/>
              </a:rPr>
              <a:t>缺失值填充</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3.3 </a:t>
            </a:r>
            <a:r>
              <a:rPr lang="zh-CN" altLang="en-US" sz="3400" b="1" spc="180" dirty="0">
                <a:solidFill>
                  <a:schemeClr val="lt1"/>
                </a:solidFill>
                <a:latin typeface="微软雅黑" panose="020B0503020204020204" charset="-122"/>
                <a:ea typeface="微软雅黑" panose="020B0503020204020204" charset="-122"/>
                <a:sym typeface="+mn-lt"/>
              </a:rPr>
              <a:t>缺失值处理</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graphicFrame>
        <p:nvGraphicFramePr>
          <p:cNvPr id="2" name="表格 1"/>
          <p:cNvGraphicFramePr/>
          <p:nvPr>
            <p:custDataLst>
              <p:tags r:id="rId3"/>
            </p:custDataLst>
          </p:nvPr>
        </p:nvGraphicFramePr>
        <p:xfrm>
          <a:off x="4806195" y="1211263"/>
          <a:ext cx="5542915" cy="5395595"/>
        </p:xfrm>
        <a:graphic>
          <a:graphicData uri="http://schemas.openxmlformats.org/drawingml/2006/table">
            <a:tbl>
              <a:tblPr firstRow="1" bandRow="1">
                <a:tableStyleId>{5C22544A-7EE6-4342-B048-85BDC9FD1C3A}</a:tableStyleId>
              </a:tblPr>
              <a:tblGrid>
                <a:gridCol w="3509010"/>
                <a:gridCol w="2033905"/>
              </a:tblGrid>
              <a:tr h="452120">
                <a:tc>
                  <a:txBody>
                    <a:bodyPr/>
                    <a:p>
                      <a:pPr indent="0" algn="ctr">
                        <a:lnSpc>
                          <a:spcPct val="120000"/>
                        </a:lnSpc>
                        <a:spcBef>
                          <a:spcPts val="0"/>
                        </a:spcBef>
                        <a:spcAft>
                          <a:spcPts val="0"/>
                        </a:spcAft>
                        <a:buNone/>
                      </a:pPr>
                      <a:r>
                        <a:rPr lang="zh-CN" altLang="en-US" sz="1600" b="1" spc="120">
                          <a:solidFill>
                            <a:srgbClr val="646464"/>
                          </a:solidFill>
                          <a:latin typeface="微软雅黑" panose="020B0503020204020204" charset="-122"/>
                          <a:ea typeface="微软雅黑" panose="020B0503020204020204" charset="-122"/>
                        </a:rPr>
                        <a:t>字段</a:t>
                      </a:r>
                      <a:endParaRPr lang="zh-CN" altLang="en-US" sz="16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indent="0" algn="ctr">
                        <a:lnSpc>
                          <a:spcPct val="120000"/>
                        </a:lnSpc>
                        <a:spcBef>
                          <a:spcPts val="0"/>
                        </a:spcBef>
                        <a:spcAft>
                          <a:spcPts val="0"/>
                        </a:spcAft>
                        <a:buNone/>
                      </a:pPr>
                      <a:r>
                        <a:rPr lang="zh-CN" altLang="en-US" sz="1600" b="1" spc="120">
                          <a:solidFill>
                            <a:srgbClr val="646464"/>
                          </a:solidFill>
                          <a:latin typeface="微软雅黑" panose="020B0503020204020204" charset="-122"/>
                          <a:ea typeface="微软雅黑" panose="020B0503020204020204" charset="-122"/>
                        </a:rPr>
                        <a:t>填充值</a:t>
                      </a:r>
                      <a:endParaRPr lang="zh-CN" altLang="en-US" sz="16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PoolQC</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None</a:t>
                      </a:r>
                      <a:endParaRPr lang="en-US"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MiscFeature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1148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Alley</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Fence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FireplaceQu</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GarageQual</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1148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GarageCond</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GarageFinish</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GarageYrBlt</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GarageType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1148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BsmtExposure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1211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BsmtCond</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61" name="Rectangle 4"/>
          <p:cNvSpPr/>
          <p:nvPr/>
        </p:nvSpPr>
        <p:spPr>
          <a:xfrm>
            <a:off x="871047" y="3167843"/>
            <a:ext cx="2455342" cy="521970"/>
          </a:xfrm>
          <a:prstGeom prst="rect">
            <a:avLst/>
          </a:prstGeom>
        </p:spPr>
        <p:txBody>
          <a:bodyPr wrap="square">
            <a:spAutoFit/>
          </a:bodyPr>
          <a:lstStyle/>
          <a:p>
            <a:pPr algn="ctr" defTabSz="899795"/>
            <a:r>
              <a:rPr lang="zh-CN" altLang="en-US" sz="2800" spc="300" dirty="0">
                <a:solidFill>
                  <a:srgbClr val="474744"/>
                </a:solidFill>
                <a:cs typeface="+mn-ea"/>
                <a:sym typeface="+mn-lt"/>
              </a:rPr>
              <a:t>缺失值填充</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3.3 </a:t>
            </a:r>
            <a:r>
              <a:rPr lang="zh-CN" altLang="en-US" sz="3400" b="1" spc="180" dirty="0">
                <a:solidFill>
                  <a:schemeClr val="lt1"/>
                </a:solidFill>
                <a:latin typeface="微软雅黑" panose="020B0503020204020204" charset="-122"/>
                <a:ea typeface="微软雅黑" panose="020B0503020204020204" charset="-122"/>
                <a:sym typeface="+mn-lt"/>
              </a:rPr>
              <a:t>缺失值处理</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graphicFrame>
        <p:nvGraphicFramePr>
          <p:cNvPr id="2" name="表格 1"/>
          <p:cNvGraphicFramePr/>
          <p:nvPr>
            <p:custDataLst>
              <p:tags r:id="rId3"/>
            </p:custDataLst>
          </p:nvPr>
        </p:nvGraphicFramePr>
        <p:xfrm>
          <a:off x="4890332" y="1000125"/>
          <a:ext cx="5740400" cy="5765800"/>
        </p:xfrm>
        <a:graphic>
          <a:graphicData uri="http://schemas.openxmlformats.org/drawingml/2006/table">
            <a:tbl>
              <a:tblPr firstRow="1" bandRow="1">
                <a:tableStyleId>{5C22544A-7EE6-4342-B048-85BDC9FD1C3A}</a:tableStyleId>
              </a:tblPr>
              <a:tblGrid>
                <a:gridCol w="3194050"/>
                <a:gridCol w="2546350"/>
              </a:tblGrid>
              <a:tr h="419100">
                <a:tc>
                  <a:txBody>
                    <a:bodyPr/>
                    <a:p>
                      <a:pPr indent="0" algn="ctr">
                        <a:lnSpc>
                          <a:spcPct val="120000"/>
                        </a:lnSpc>
                        <a:spcBef>
                          <a:spcPts val="0"/>
                        </a:spcBef>
                        <a:spcAft>
                          <a:spcPts val="0"/>
                        </a:spcAft>
                        <a:buNone/>
                      </a:pPr>
                      <a:r>
                        <a:rPr lang="zh-CN" altLang="en-US" sz="1600" b="1" spc="120">
                          <a:solidFill>
                            <a:srgbClr val="646464"/>
                          </a:solidFill>
                          <a:latin typeface="微软雅黑" panose="020B0503020204020204" charset="-122"/>
                          <a:ea typeface="微软雅黑" panose="020B0503020204020204" charset="-122"/>
                        </a:rPr>
                        <a:t>字段</a:t>
                      </a:r>
                      <a:endParaRPr lang="zh-CN" altLang="en-US" sz="16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indent="0" algn="ctr">
                        <a:lnSpc>
                          <a:spcPct val="120000"/>
                        </a:lnSpc>
                        <a:spcBef>
                          <a:spcPts val="0"/>
                        </a:spcBef>
                        <a:spcAft>
                          <a:spcPts val="0"/>
                        </a:spcAft>
                        <a:buNone/>
                      </a:pPr>
                      <a:r>
                        <a:rPr lang="zh-CN" altLang="en-US" sz="1600" b="1" spc="120">
                          <a:solidFill>
                            <a:srgbClr val="646464"/>
                          </a:solidFill>
                          <a:latin typeface="微软雅黑" panose="020B0503020204020204" charset="-122"/>
                          <a:ea typeface="微软雅黑" panose="020B0503020204020204" charset="-122"/>
                        </a:rPr>
                        <a:t>填充值</a:t>
                      </a:r>
                      <a:endParaRPr lang="zh-CN" altLang="en-US" sz="16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BsmtQual</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None</a:t>
                      </a:r>
                      <a:endParaRPr lang="en-US"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BsmtFinType2</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BsmtFinType1</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MasVnrType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rPr>
                        <a:t>None</a:t>
                      </a:r>
                      <a:endParaRPr lang="en-US" altLang="zh-CN" sz="1400" b="0" spc="120">
                        <a:solidFill>
                          <a:srgbClr val="404040"/>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MSZoning</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a:t>
                      </a:r>
                      <a:r>
                        <a:rPr lang="zh-CN" altLang="en-US" sz="1400" b="0" spc="120">
                          <a:solidFill>
                            <a:srgbClr val="404040"/>
                          </a:solidFill>
                          <a:latin typeface="微软雅黑" panose="020B0503020204020204" charset="-122"/>
                          <a:ea typeface="微软雅黑" panose="020B0503020204020204" charset="-122"/>
                          <a:cs typeface="微软雅黑" panose="020B0503020204020204" charset="-122"/>
                        </a:rPr>
                        <a:t>众数</a:t>
                      </a:r>
                      <a:endParaRPr lang="zh-CN" altLang="en-US"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BsmtFullBath</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BsmtHalfBath</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Utilities</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Functional</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Electrical</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KitchenQual</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SaleType</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2270">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Exterior1st</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1635">
                <a:tc>
                  <a:txBody>
                    <a:bodyPr/>
                    <a:p>
                      <a:pPr indent="0" algn="ctr">
                        <a:lnSpc>
                          <a:spcPct val="120000"/>
                        </a:lnSpc>
                        <a:spcBef>
                          <a:spcPts val="0"/>
                        </a:spcBef>
                        <a:spcAft>
                          <a:spcPts val="0"/>
                        </a:spcAft>
                        <a:buNone/>
                      </a:pPr>
                      <a:r>
                        <a:rPr lang="zh-CN" altLang="en-US" sz="1400" b="0" spc="120">
                          <a:solidFill>
                            <a:srgbClr val="646464"/>
                          </a:solidFill>
                          <a:latin typeface="微软雅黑" panose="020B0503020204020204" charset="-122"/>
                          <a:ea typeface="微软雅黑" panose="020B0503020204020204" charset="-122"/>
                        </a:rPr>
                        <a:t>Exterior2nd</a:t>
                      </a:r>
                      <a:endParaRPr lang="zh-CN" altLang="en-US" sz="1400" b="0"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p>
                      <a:pPr indent="0" algn="ctr">
                        <a:lnSpc>
                          <a:spcPct val="120000"/>
                        </a:lnSpc>
                        <a:spcBef>
                          <a:spcPts val="0"/>
                        </a:spcBef>
                        <a:spcAft>
                          <a:spcPts val="0"/>
                        </a:spcAft>
                        <a:buNone/>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mode众数</a:t>
                      </a:r>
                      <a:endParaRPr lang="en-US" altLang="zh-CN" sz="14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753110" y="1201420"/>
            <a:ext cx="3018790" cy="521970"/>
          </a:xfrm>
          <a:prstGeom prst="rect">
            <a:avLst/>
          </a:prstGeom>
        </p:spPr>
        <p:txBody>
          <a:bodyPr wrap="square">
            <a:spAutoFit/>
          </a:bodyPr>
          <a:lstStyle/>
          <a:p>
            <a:pPr algn="ctr" defTabSz="899795"/>
            <a:r>
              <a:rPr lang="zh-CN" altLang="en-US" sz="2800" b="1" spc="300" dirty="0">
                <a:solidFill>
                  <a:srgbClr val="474744"/>
                </a:solidFill>
                <a:cs typeface="+mn-ea"/>
                <a:sym typeface="+mn-lt"/>
              </a:rPr>
              <a:t>构造类别特征</a:t>
            </a:r>
            <a:endParaRPr lang="zh-CN" altLang="en-US" sz="2800" b="1"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3.4 </a:t>
            </a:r>
            <a:r>
              <a:rPr lang="zh-CN" altLang="en-US" sz="3400" b="1" spc="180" dirty="0">
                <a:solidFill>
                  <a:schemeClr val="lt1"/>
                </a:solidFill>
                <a:latin typeface="微软雅黑" panose="020B0503020204020204" charset="-122"/>
                <a:ea typeface="微软雅黑" panose="020B0503020204020204" charset="-122"/>
                <a:sym typeface="+mn-lt"/>
              </a:rPr>
              <a:t>特征工程</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2" name="Rectangle 4"/>
          <p:cNvSpPr/>
          <p:nvPr/>
        </p:nvSpPr>
        <p:spPr>
          <a:xfrm>
            <a:off x="4841240" y="1723390"/>
            <a:ext cx="3018790" cy="1814830"/>
          </a:xfrm>
          <a:prstGeom prst="rect">
            <a:avLst/>
          </a:prstGeom>
        </p:spPr>
        <p:txBody>
          <a:bodyPr wrap="square">
            <a:spAutoFit/>
          </a:bodyPr>
          <a:p>
            <a:pPr algn="ctr" defTabSz="899795"/>
            <a:r>
              <a:rPr lang="en-US" altLang="zh-CN" sz="2800" spc="300" dirty="0">
                <a:solidFill>
                  <a:srgbClr val="474744"/>
                </a:solidFill>
                <a:latin typeface="Calibri" panose="020F0502020204030204" charset="0"/>
                <a:cs typeface="Calibri" panose="020F0502020204030204" charset="0"/>
                <a:sym typeface="+mn-lt"/>
              </a:rPr>
              <a:t>MSSubClass</a:t>
            </a:r>
            <a:endParaRPr lang="en-US" altLang="zh-CN" sz="2800" spc="300" dirty="0">
              <a:solidFill>
                <a:srgbClr val="474744"/>
              </a:solidFill>
              <a:latin typeface="Calibri" panose="020F0502020204030204" charset="0"/>
              <a:cs typeface="Calibri" panose="020F0502020204030204" charset="0"/>
              <a:sym typeface="+mn-lt"/>
            </a:endParaRPr>
          </a:p>
          <a:p>
            <a:pPr algn="ctr" defTabSz="899795"/>
            <a:r>
              <a:rPr lang="en-US" altLang="zh-CN" sz="2800" spc="300" dirty="0">
                <a:solidFill>
                  <a:srgbClr val="474744"/>
                </a:solidFill>
                <a:latin typeface="Calibri" panose="020F0502020204030204" charset="0"/>
                <a:cs typeface="Calibri" panose="020F0502020204030204" charset="0"/>
                <a:sym typeface="+mn-lt"/>
              </a:rPr>
              <a:t>OverallCond</a:t>
            </a:r>
            <a:endParaRPr lang="en-US" altLang="zh-CN" sz="2800" spc="300" dirty="0">
              <a:solidFill>
                <a:srgbClr val="474744"/>
              </a:solidFill>
              <a:latin typeface="Calibri" panose="020F0502020204030204" charset="0"/>
              <a:cs typeface="Calibri" panose="020F0502020204030204" charset="0"/>
              <a:sym typeface="+mn-lt"/>
            </a:endParaRPr>
          </a:p>
          <a:p>
            <a:pPr algn="ctr" defTabSz="899795"/>
            <a:r>
              <a:rPr lang="en-US" altLang="zh-CN" sz="2800" spc="300" dirty="0">
                <a:solidFill>
                  <a:srgbClr val="474744"/>
                </a:solidFill>
                <a:latin typeface="Calibri" panose="020F0502020204030204" charset="0"/>
                <a:cs typeface="Calibri" panose="020F0502020204030204" charset="0"/>
                <a:sym typeface="+mn-lt"/>
              </a:rPr>
              <a:t>YrSold</a:t>
            </a:r>
            <a:endParaRPr lang="en-US" altLang="zh-CN" sz="2800" spc="300" dirty="0">
              <a:solidFill>
                <a:srgbClr val="474744"/>
              </a:solidFill>
              <a:latin typeface="Calibri" panose="020F0502020204030204" charset="0"/>
              <a:cs typeface="Calibri" panose="020F0502020204030204" charset="0"/>
              <a:sym typeface="+mn-lt"/>
            </a:endParaRPr>
          </a:p>
          <a:p>
            <a:pPr algn="ctr" defTabSz="899795"/>
            <a:r>
              <a:rPr lang="en-US" altLang="zh-CN" sz="2800" spc="300" dirty="0">
                <a:solidFill>
                  <a:srgbClr val="474744"/>
                </a:solidFill>
                <a:latin typeface="Calibri" panose="020F0502020204030204" charset="0"/>
                <a:cs typeface="Calibri" panose="020F0502020204030204" charset="0"/>
                <a:sym typeface="+mn-lt"/>
              </a:rPr>
              <a:t>MoSold</a:t>
            </a:r>
            <a:endParaRPr lang="en-US" altLang="zh-CN" sz="2800" spc="300" dirty="0">
              <a:solidFill>
                <a:srgbClr val="474744"/>
              </a:solidFill>
              <a:latin typeface="Calibri" panose="020F0502020204030204" charset="0"/>
              <a:cs typeface="Calibri" panose="020F0502020204030204" charset="0"/>
              <a:sym typeface="+mn-lt"/>
            </a:endParaRPr>
          </a:p>
        </p:txBody>
      </p:sp>
      <p:sp>
        <p:nvSpPr>
          <p:cNvPr id="3" name="右大括号 2"/>
          <p:cNvSpPr/>
          <p:nvPr/>
        </p:nvSpPr>
        <p:spPr>
          <a:xfrm>
            <a:off x="7712075" y="1863090"/>
            <a:ext cx="274955" cy="1536065"/>
          </a:xfrm>
          <a:prstGeom prst="rightBrace">
            <a:avLst/>
          </a:prstGeom>
          <a:ln>
            <a:solidFill>
              <a:schemeClr val="bg2">
                <a:lumMod val="50000"/>
              </a:schemeClr>
            </a:solidFill>
          </a:ln>
        </p:spPr>
        <p:style>
          <a:lnRef idx="3">
            <a:schemeClr val="accent1"/>
          </a:lnRef>
          <a:fillRef idx="0">
            <a:schemeClr val="accent1"/>
          </a:fillRef>
          <a:effectRef idx="2">
            <a:schemeClr val="accent1"/>
          </a:effectRef>
          <a:fontRef idx="minor">
            <a:schemeClr val="tx1"/>
          </a:fontRef>
        </p:style>
        <p:txBody>
          <a:bodyPr rtlCol="0" anchor="ctr"/>
          <a:p>
            <a:pPr algn="ctr"/>
            <a:endParaRPr lang="zh-CN" altLang="en-US"/>
          </a:p>
        </p:txBody>
      </p:sp>
      <p:sp>
        <p:nvSpPr>
          <p:cNvPr id="5" name="Rectangle 4"/>
          <p:cNvSpPr/>
          <p:nvPr/>
        </p:nvSpPr>
        <p:spPr>
          <a:xfrm>
            <a:off x="8188325" y="2370455"/>
            <a:ext cx="3018790" cy="953135"/>
          </a:xfrm>
          <a:prstGeom prst="rect">
            <a:avLst/>
          </a:prstGeom>
        </p:spPr>
        <p:txBody>
          <a:bodyPr wrap="square">
            <a:spAutoFit/>
          </a:bodyPr>
          <a:p>
            <a:pPr algn="ctr" defTabSz="899795"/>
            <a:r>
              <a:rPr lang="zh-CN" altLang="en-US" sz="2800" spc="300" dirty="0">
                <a:solidFill>
                  <a:srgbClr val="474744"/>
                </a:solidFill>
                <a:cs typeface="+mn-ea"/>
                <a:sym typeface="+mn-lt"/>
              </a:rPr>
              <a:t>转换为</a:t>
            </a:r>
            <a:r>
              <a:rPr lang="en-US" altLang="zh-CN" sz="2800" spc="300" dirty="0">
                <a:solidFill>
                  <a:srgbClr val="474744"/>
                </a:solidFill>
                <a:cs typeface="+mn-ea"/>
                <a:sym typeface="+mn-lt"/>
              </a:rPr>
              <a:t>str</a:t>
            </a:r>
            <a:r>
              <a:rPr lang="zh-CN" altLang="en-US" sz="2800" spc="300" dirty="0">
                <a:solidFill>
                  <a:srgbClr val="474744"/>
                </a:solidFill>
                <a:cs typeface="+mn-ea"/>
                <a:sym typeface="+mn-lt"/>
              </a:rPr>
              <a:t>型，便于编码处理</a:t>
            </a:r>
            <a:endParaRPr lang="zh-CN" altLang="en-US" sz="2800" spc="300" dirty="0">
              <a:solidFill>
                <a:srgbClr val="474744"/>
              </a:solidFill>
              <a:cs typeface="+mn-ea"/>
              <a:sym typeface="+mn-lt"/>
            </a:endParaRPr>
          </a:p>
        </p:txBody>
      </p:sp>
      <p:sp>
        <p:nvSpPr>
          <p:cNvPr id="6" name="Rectangle 4"/>
          <p:cNvSpPr/>
          <p:nvPr/>
        </p:nvSpPr>
        <p:spPr>
          <a:xfrm>
            <a:off x="8188325" y="4518660"/>
            <a:ext cx="3325495" cy="953135"/>
          </a:xfrm>
          <a:prstGeom prst="rect">
            <a:avLst/>
          </a:prstGeom>
        </p:spPr>
        <p:txBody>
          <a:bodyPr wrap="square">
            <a:spAutoFit/>
          </a:bodyPr>
          <a:p>
            <a:pPr algn="ctr" defTabSz="899795"/>
            <a:r>
              <a:rPr lang="zh-CN" altLang="en-US" sz="2800" spc="300" dirty="0">
                <a:solidFill>
                  <a:srgbClr val="474744"/>
                </a:solidFill>
                <a:cs typeface="+mn-ea"/>
                <a:sym typeface="+mn-lt"/>
              </a:rPr>
              <a:t>标签编码</a:t>
            </a:r>
            <a:endParaRPr lang="en-US" altLang="zh-CN" sz="2800" spc="300" dirty="0">
              <a:solidFill>
                <a:srgbClr val="474744"/>
              </a:solidFill>
              <a:cs typeface="+mn-ea"/>
              <a:sym typeface="+mn-lt"/>
            </a:endParaRPr>
          </a:p>
          <a:p>
            <a:pPr algn="ctr" defTabSz="899795"/>
            <a:r>
              <a:rPr lang="en-US" altLang="zh-CN" sz="2800" spc="300" dirty="0">
                <a:solidFill>
                  <a:srgbClr val="474744"/>
                </a:solidFill>
                <a:cs typeface="+mn-ea"/>
                <a:sym typeface="+mn-lt"/>
              </a:rPr>
              <a:t>LabelEncoder</a:t>
            </a:r>
            <a:endParaRPr lang="en-US" altLang="zh-CN" sz="2800" spc="300" dirty="0">
              <a:solidFill>
                <a:srgbClr val="474744"/>
              </a:solidFill>
              <a:cs typeface="+mn-ea"/>
              <a:sym typeface="+mn-lt"/>
            </a:endParaRPr>
          </a:p>
        </p:txBody>
      </p:sp>
      <p:pic>
        <p:nvPicPr>
          <p:cNvPr id="8" name="图片 7" descr="BRU~AV4%%M{1YO$HI[LO]XA"/>
          <p:cNvPicPr>
            <a:picLocks noChangeAspect="1"/>
          </p:cNvPicPr>
          <p:nvPr/>
        </p:nvPicPr>
        <p:blipFill>
          <a:blip r:embed="rId3"/>
          <a:stretch>
            <a:fillRect/>
          </a:stretch>
        </p:blipFill>
        <p:spPr>
          <a:xfrm>
            <a:off x="2057400" y="4109085"/>
            <a:ext cx="5929630" cy="1771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cxnSp>
        <p:nvCxnSpPr>
          <p:cNvPr id="70" name="直接连接符 69"/>
          <p:cNvCxnSpPr/>
          <p:nvPr/>
        </p:nvCxnSpPr>
        <p:spPr>
          <a:xfrm>
            <a:off x="7361065" y="4223328"/>
            <a:ext cx="4185" cy="12900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63" idx="0"/>
          </p:cNvCxnSpPr>
          <p:nvPr/>
        </p:nvCxnSpPr>
        <p:spPr>
          <a:xfrm>
            <a:off x="9887634" y="4184710"/>
            <a:ext cx="1604" cy="1817548"/>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l="472" t="9691" r="472" b="25787"/>
          <a:stretch>
            <a:fillRect/>
          </a:stretch>
        </p:blipFill>
        <p:spPr>
          <a:xfrm>
            <a:off x="0" y="-25612"/>
            <a:ext cx="12192000" cy="3744686"/>
          </a:xfrm>
          <a:prstGeom prst="rect">
            <a:avLst/>
          </a:prstGeom>
        </p:spPr>
      </p:pic>
      <p:sp>
        <p:nvSpPr>
          <p:cNvPr id="40" name="矩形 39"/>
          <p:cNvSpPr/>
          <p:nvPr/>
        </p:nvSpPr>
        <p:spPr>
          <a:xfrm>
            <a:off x="-1" y="-25612"/>
            <a:ext cx="12192001" cy="374468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92" tIns="23446" rIns="46892" bIns="23446" numCol="1" spcCol="0" rtlCol="0" fromWordArt="0" anchor="ctr" anchorCtr="0" forceAA="0" compatLnSpc="1">
            <a:noAutofit/>
          </a:bodyPr>
          <a:lstStyle/>
          <a:p>
            <a:pPr algn="ctr" defTabSz="899795"/>
            <a:endParaRPr lang="zh-CN" altLang="en-US" sz="1770">
              <a:solidFill>
                <a:srgbClr val="FFFFFF"/>
              </a:solidFill>
              <a:cs typeface="+mn-ea"/>
              <a:sym typeface="+mn-lt"/>
            </a:endParaRPr>
          </a:p>
        </p:txBody>
      </p:sp>
      <p:sp>
        <p:nvSpPr>
          <p:cNvPr id="43" name="Rectangle 4"/>
          <p:cNvSpPr/>
          <p:nvPr/>
        </p:nvSpPr>
        <p:spPr>
          <a:xfrm>
            <a:off x="2191658" y="1481110"/>
            <a:ext cx="7808685" cy="1107996"/>
          </a:xfrm>
          <a:prstGeom prst="rect">
            <a:avLst/>
          </a:prstGeom>
        </p:spPr>
        <p:txBody>
          <a:bodyPr wrap="square">
            <a:spAutoFit/>
          </a:bodyPr>
          <a:lstStyle/>
          <a:p>
            <a:pPr algn="ctr" defTabSz="899795"/>
            <a:r>
              <a:rPr lang="zh-CN" altLang="en-US" sz="6600" spc="300">
                <a:solidFill>
                  <a:srgbClr val="FFFFFF"/>
                </a:solidFill>
                <a:cs typeface="+mn-ea"/>
                <a:sym typeface="+mn-lt"/>
              </a:rPr>
              <a:t>目录</a:t>
            </a:r>
            <a:endParaRPr lang="en-US" sz="6600" spc="300" dirty="0">
              <a:solidFill>
                <a:srgbClr val="FFFFFF"/>
              </a:solidFill>
              <a:cs typeface="+mn-ea"/>
              <a:sym typeface="+mn-lt"/>
            </a:endParaRPr>
          </a:p>
        </p:txBody>
      </p:sp>
      <p:sp>
        <p:nvSpPr>
          <p:cNvPr id="44" name="Rectangle 6"/>
          <p:cNvSpPr/>
          <p:nvPr/>
        </p:nvSpPr>
        <p:spPr>
          <a:xfrm>
            <a:off x="2348342" y="2723863"/>
            <a:ext cx="7495316" cy="344838"/>
          </a:xfrm>
          <a:prstGeom prst="rect">
            <a:avLst/>
          </a:prstGeom>
        </p:spPr>
        <p:txBody>
          <a:bodyPr wrap="square">
            <a:spAutoFit/>
          </a:bodyPr>
          <a:lstStyle/>
          <a:p>
            <a:pPr algn="ctr" defTabSz="899795"/>
            <a:r>
              <a:rPr lang="en-US" sz="1640" spc="154" dirty="0">
                <a:solidFill>
                  <a:srgbClr val="FFFFFF"/>
                </a:solidFill>
                <a:cs typeface="+mn-ea"/>
                <a:sym typeface="+mn-lt"/>
              </a:rPr>
              <a:t>Add your title</a:t>
            </a:r>
            <a:endParaRPr lang="en-US" sz="1640" spc="154" dirty="0">
              <a:solidFill>
                <a:srgbClr val="FFFFFF"/>
              </a:solidFill>
              <a:cs typeface="+mn-ea"/>
              <a:sym typeface="+mn-lt"/>
            </a:endParaRPr>
          </a:p>
        </p:txBody>
      </p:sp>
      <p:cxnSp>
        <p:nvCxnSpPr>
          <p:cNvPr id="46" name="直接连接符 45"/>
          <p:cNvCxnSpPr/>
          <p:nvPr/>
        </p:nvCxnSpPr>
        <p:spPr>
          <a:xfrm>
            <a:off x="4674613" y="2607013"/>
            <a:ext cx="28427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4310354" y="3172613"/>
            <a:ext cx="1061818" cy="1061818"/>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02</a:t>
            </a:r>
            <a:endParaRPr lang="zh-CN" altLang="en-US" sz="3600" b="1">
              <a:cs typeface="+mn-ea"/>
              <a:sym typeface="+mn-lt"/>
            </a:endParaRPr>
          </a:p>
        </p:txBody>
      </p:sp>
      <p:sp>
        <p:nvSpPr>
          <p:cNvPr id="49" name="椭圆 48"/>
          <p:cNvSpPr/>
          <p:nvPr/>
        </p:nvSpPr>
        <p:spPr>
          <a:xfrm>
            <a:off x="6834341" y="3172613"/>
            <a:ext cx="1061818" cy="1061818"/>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03</a:t>
            </a:r>
            <a:endParaRPr lang="zh-CN" altLang="en-US" sz="3600" b="1">
              <a:cs typeface="+mn-ea"/>
              <a:sym typeface="+mn-lt"/>
            </a:endParaRPr>
          </a:p>
        </p:txBody>
      </p:sp>
      <p:sp>
        <p:nvSpPr>
          <p:cNvPr id="50" name="椭圆 49"/>
          <p:cNvSpPr/>
          <p:nvPr/>
        </p:nvSpPr>
        <p:spPr>
          <a:xfrm>
            <a:off x="9358329" y="3172613"/>
            <a:ext cx="1061818" cy="1061818"/>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04</a:t>
            </a:r>
            <a:endParaRPr lang="zh-CN" altLang="en-US" sz="3600" b="1">
              <a:cs typeface="+mn-ea"/>
              <a:sym typeface="+mn-lt"/>
            </a:endParaRPr>
          </a:p>
        </p:txBody>
      </p:sp>
      <p:sp>
        <p:nvSpPr>
          <p:cNvPr id="51" name="椭圆 50"/>
          <p:cNvSpPr/>
          <p:nvPr/>
        </p:nvSpPr>
        <p:spPr>
          <a:xfrm>
            <a:off x="1786366" y="3172613"/>
            <a:ext cx="1061818" cy="1061818"/>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3" name="Rectangle 4"/>
          <p:cNvSpPr/>
          <p:nvPr/>
        </p:nvSpPr>
        <p:spPr>
          <a:xfrm>
            <a:off x="1134096" y="4696474"/>
            <a:ext cx="2366358" cy="521970"/>
          </a:xfrm>
          <a:prstGeom prst="rect">
            <a:avLst/>
          </a:prstGeom>
        </p:spPr>
        <p:txBody>
          <a:bodyPr wrap="square">
            <a:spAutoFit/>
          </a:bodyPr>
          <a:lstStyle/>
          <a:p>
            <a:pPr algn="ctr" defTabSz="899795"/>
            <a:r>
              <a:rPr lang="zh-CN" altLang="en-US" sz="2800" b="1" spc="300" dirty="0">
                <a:solidFill>
                  <a:srgbClr val="474744"/>
                </a:solidFill>
                <a:cs typeface="+mn-ea"/>
                <a:sym typeface="+mn-lt"/>
              </a:rPr>
              <a:t>赛题介绍</a:t>
            </a:r>
            <a:endParaRPr lang="zh-CN" altLang="en-US" sz="2800" b="1" spc="300" dirty="0">
              <a:solidFill>
                <a:srgbClr val="474744"/>
              </a:solidFill>
              <a:cs typeface="+mn-ea"/>
              <a:sym typeface="+mn-lt"/>
            </a:endParaRPr>
          </a:p>
        </p:txBody>
      </p:sp>
      <p:sp>
        <p:nvSpPr>
          <p:cNvPr id="57" name="Rectangle 4"/>
          <p:cNvSpPr/>
          <p:nvPr/>
        </p:nvSpPr>
        <p:spPr>
          <a:xfrm>
            <a:off x="3594720" y="5131735"/>
            <a:ext cx="2366358" cy="521970"/>
          </a:xfrm>
          <a:prstGeom prst="rect">
            <a:avLst/>
          </a:prstGeom>
        </p:spPr>
        <p:txBody>
          <a:bodyPr wrap="square">
            <a:spAutoFit/>
          </a:bodyPr>
          <a:lstStyle/>
          <a:p>
            <a:pPr algn="ctr" defTabSz="899795"/>
            <a:r>
              <a:rPr lang="zh-CN" altLang="en-US" sz="2800" b="1" spc="300" dirty="0">
                <a:solidFill>
                  <a:srgbClr val="474744"/>
                </a:solidFill>
                <a:cs typeface="+mn-ea"/>
                <a:sym typeface="+mn-lt"/>
              </a:rPr>
              <a:t>求解思路</a:t>
            </a:r>
            <a:endParaRPr lang="zh-CN" altLang="en-US" sz="2800" b="1" spc="300" dirty="0">
              <a:solidFill>
                <a:srgbClr val="474744"/>
              </a:solidFill>
              <a:cs typeface="+mn-ea"/>
              <a:sym typeface="+mn-lt"/>
            </a:endParaRPr>
          </a:p>
        </p:txBody>
      </p:sp>
      <p:sp>
        <p:nvSpPr>
          <p:cNvPr id="60" name="Rectangle 4"/>
          <p:cNvSpPr/>
          <p:nvPr/>
        </p:nvSpPr>
        <p:spPr>
          <a:xfrm>
            <a:off x="6177886" y="5566996"/>
            <a:ext cx="2366358" cy="521970"/>
          </a:xfrm>
          <a:prstGeom prst="rect">
            <a:avLst/>
          </a:prstGeom>
        </p:spPr>
        <p:txBody>
          <a:bodyPr wrap="square">
            <a:spAutoFit/>
          </a:bodyPr>
          <a:lstStyle/>
          <a:p>
            <a:pPr algn="ctr" defTabSz="899795"/>
            <a:r>
              <a:rPr lang="zh-CN" altLang="en-US" sz="2800" b="1" spc="300" dirty="0">
                <a:solidFill>
                  <a:srgbClr val="474744"/>
                </a:solidFill>
                <a:cs typeface="+mn-ea"/>
                <a:sym typeface="+mn-lt"/>
              </a:rPr>
              <a:t>实验过程</a:t>
            </a:r>
            <a:endParaRPr lang="zh-CN" altLang="en-US" sz="2800" b="1" spc="300" dirty="0">
              <a:solidFill>
                <a:srgbClr val="474744"/>
              </a:solidFill>
              <a:cs typeface="+mn-ea"/>
              <a:sym typeface="+mn-lt"/>
            </a:endParaRPr>
          </a:p>
        </p:txBody>
      </p:sp>
      <p:sp>
        <p:nvSpPr>
          <p:cNvPr id="63" name="Rectangle 4"/>
          <p:cNvSpPr/>
          <p:nvPr/>
        </p:nvSpPr>
        <p:spPr>
          <a:xfrm>
            <a:off x="8706059" y="6002258"/>
            <a:ext cx="2366358" cy="521970"/>
          </a:xfrm>
          <a:prstGeom prst="rect">
            <a:avLst/>
          </a:prstGeom>
        </p:spPr>
        <p:txBody>
          <a:bodyPr wrap="square">
            <a:spAutoFit/>
          </a:bodyPr>
          <a:lstStyle/>
          <a:p>
            <a:pPr algn="ctr" defTabSz="899795"/>
            <a:r>
              <a:rPr lang="zh-CN" altLang="en-US" sz="2800" b="1" spc="300" dirty="0">
                <a:solidFill>
                  <a:srgbClr val="474744"/>
                </a:solidFill>
                <a:cs typeface="+mn-ea"/>
                <a:sym typeface="+mn-lt"/>
              </a:rPr>
              <a:t>实验结果</a:t>
            </a:r>
            <a:endParaRPr lang="zh-CN" altLang="en-US" sz="2800" b="1" spc="300" dirty="0">
              <a:solidFill>
                <a:srgbClr val="474744"/>
              </a:solidFill>
              <a:cs typeface="+mn-ea"/>
              <a:sym typeface="+mn-lt"/>
            </a:endParaRPr>
          </a:p>
        </p:txBody>
      </p:sp>
      <p:cxnSp>
        <p:nvCxnSpPr>
          <p:cNvPr id="65" name="直接连接符 64"/>
          <p:cNvCxnSpPr>
            <a:stCxn id="51" idx="4"/>
            <a:endCxn id="53" idx="0"/>
          </p:cNvCxnSpPr>
          <p:nvPr/>
        </p:nvCxnSpPr>
        <p:spPr>
          <a:xfrm>
            <a:off x="2317275" y="4234431"/>
            <a:ext cx="635" cy="4622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08308" y="4223328"/>
            <a:ext cx="0" cy="87325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558800" y="1304925"/>
            <a:ext cx="3018790" cy="521970"/>
          </a:xfrm>
          <a:prstGeom prst="rect">
            <a:avLst/>
          </a:prstGeom>
        </p:spPr>
        <p:txBody>
          <a:bodyPr wrap="square">
            <a:spAutoFit/>
          </a:bodyPr>
          <a:lstStyle/>
          <a:p>
            <a:pPr algn="ctr" defTabSz="899795"/>
            <a:r>
              <a:rPr lang="en-US" altLang="zh-CN" sz="2800" b="1" spc="300" dirty="0">
                <a:solidFill>
                  <a:srgbClr val="474744"/>
                </a:solidFill>
                <a:cs typeface="+mn-ea"/>
                <a:sym typeface="+mn-lt"/>
              </a:rPr>
              <a:t>one-hot</a:t>
            </a:r>
            <a:r>
              <a:rPr lang="zh-CN" altLang="en-US" sz="2800" b="1" spc="300" dirty="0">
                <a:solidFill>
                  <a:srgbClr val="474744"/>
                </a:solidFill>
                <a:cs typeface="+mn-ea"/>
                <a:sym typeface="+mn-lt"/>
              </a:rPr>
              <a:t>编码</a:t>
            </a:r>
            <a:endParaRPr lang="zh-CN" altLang="en-US" sz="2800" b="1"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3.4 </a:t>
            </a:r>
            <a:r>
              <a:rPr lang="zh-CN" altLang="en-US" sz="3400" b="1" spc="180" dirty="0">
                <a:solidFill>
                  <a:schemeClr val="lt1"/>
                </a:solidFill>
                <a:latin typeface="微软雅黑" panose="020B0503020204020204" charset="-122"/>
                <a:ea typeface="微软雅黑" panose="020B0503020204020204" charset="-122"/>
                <a:sym typeface="+mn-lt"/>
              </a:rPr>
              <a:t>特征工程</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2" name="图片 1"/>
          <p:cNvPicPr>
            <a:picLocks noChangeAspect="1"/>
          </p:cNvPicPr>
          <p:nvPr/>
        </p:nvPicPr>
        <p:blipFill>
          <a:blip r:embed="rId3"/>
          <a:stretch>
            <a:fillRect/>
          </a:stretch>
        </p:blipFill>
        <p:spPr>
          <a:xfrm>
            <a:off x="5427980" y="2961005"/>
            <a:ext cx="4213860" cy="541020"/>
          </a:xfrm>
          <a:prstGeom prst="rect">
            <a:avLst/>
          </a:prstGeom>
        </p:spPr>
      </p:pic>
      <p:sp>
        <p:nvSpPr>
          <p:cNvPr id="5" name="Rectangle 4"/>
          <p:cNvSpPr/>
          <p:nvPr/>
        </p:nvSpPr>
        <p:spPr>
          <a:xfrm>
            <a:off x="1687830" y="2755265"/>
            <a:ext cx="3018790" cy="953135"/>
          </a:xfrm>
          <a:prstGeom prst="rect">
            <a:avLst/>
          </a:prstGeom>
        </p:spPr>
        <p:txBody>
          <a:bodyPr wrap="square">
            <a:spAutoFit/>
          </a:bodyPr>
          <a:p>
            <a:pPr algn="ctr" defTabSz="899795"/>
            <a:r>
              <a:rPr lang="zh-CN" altLang="en-US" sz="2800" spc="300" dirty="0">
                <a:solidFill>
                  <a:srgbClr val="474744"/>
                </a:solidFill>
                <a:cs typeface="+mn-ea"/>
                <a:sym typeface="+mn-lt"/>
              </a:rPr>
              <a:t>所有特征转化为</a:t>
            </a:r>
            <a:r>
              <a:rPr lang="en-US" altLang="zh-CN" sz="2800" spc="300" dirty="0">
                <a:solidFill>
                  <a:srgbClr val="474744"/>
                </a:solidFill>
                <a:cs typeface="+mn-ea"/>
                <a:sym typeface="+mn-lt"/>
              </a:rPr>
              <a:t>one-hot</a:t>
            </a:r>
            <a:r>
              <a:rPr lang="zh-CN" altLang="en-US" sz="2800" spc="300" dirty="0">
                <a:solidFill>
                  <a:srgbClr val="474744"/>
                </a:solidFill>
                <a:cs typeface="+mn-ea"/>
                <a:sym typeface="+mn-lt"/>
              </a:rPr>
              <a:t>编码</a:t>
            </a:r>
            <a:endParaRPr lang="zh-CN" altLang="en-US" sz="2800" spc="300" dirty="0">
              <a:solidFill>
                <a:srgbClr val="474744"/>
              </a:solidFill>
              <a:cs typeface="+mn-ea"/>
              <a:sym typeface="+mn-lt"/>
            </a:endParaRPr>
          </a:p>
        </p:txBody>
      </p:sp>
      <p:pic>
        <p:nvPicPr>
          <p:cNvPr id="6" name="图片 5" descr="$B[R9W[CCTQ~]H(1CJB]ZMF"/>
          <p:cNvPicPr>
            <a:picLocks noChangeAspect="1"/>
          </p:cNvPicPr>
          <p:nvPr/>
        </p:nvPicPr>
        <p:blipFill>
          <a:blip r:embed="rId4"/>
          <a:stretch>
            <a:fillRect/>
          </a:stretch>
        </p:blipFill>
        <p:spPr>
          <a:xfrm>
            <a:off x="5427980" y="4393565"/>
            <a:ext cx="3448050" cy="657225"/>
          </a:xfrm>
          <a:prstGeom prst="rect">
            <a:avLst/>
          </a:prstGeom>
        </p:spPr>
      </p:pic>
      <p:sp>
        <p:nvSpPr>
          <p:cNvPr id="7" name="Rectangle 4"/>
          <p:cNvSpPr/>
          <p:nvPr/>
        </p:nvSpPr>
        <p:spPr>
          <a:xfrm>
            <a:off x="2138045" y="4245610"/>
            <a:ext cx="3018790" cy="953135"/>
          </a:xfrm>
          <a:prstGeom prst="rect">
            <a:avLst/>
          </a:prstGeom>
        </p:spPr>
        <p:txBody>
          <a:bodyPr wrap="square">
            <a:spAutoFit/>
          </a:bodyPr>
          <a:p>
            <a:pPr algn="ctr" defTabSz="899795"/>
            <a:r>
              <a:rPr lang="zh-CN" altLang="en-US" sz="2800" spc="300" dirty="0">
                <a:solidFill>
                  <a:srgbClr val="474744"/>
                </a:solidFill>
                <a:cs typeface="+mn-ea"/>
                <a:sym typeface="+mn-lt"/>
              </a:rPr>
              <a:t>得到预处理后的训练集、测试集</a:t>
            </a:r>
            <a:endParaRPr lang="zh-CN" altLang="en-US" sz="2800" spc="300" dirty="0">
              <a:solidFill>
                <a:srgbClr val="474744"/>
              </a:solidFill>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1475105" y="1531620"/>
            <a:ext cx="3018790" cy="953135"/>
          </a:xfrm>
          <a:prstGeom prst="rect">
            <a:avLst/>
          </a:prstGeom>
        </p:spPr>
        <p:txBody>
          <a:bodyPr wrap="square">
            <a:spAutoFit/>
          </a:bodyPr>
          <a:lstStyle/>
          <a:p>
            <a:pPr algn="ctr" defTabSz="899795"/>
            <a:r>
              <a:rPr lang="zh-CN" altLang="en-US" sz="2800" spc="300" dirty="0">
                <a:solidFill>
                  <a:srgbClr val="474744"/>
                </a:solidFill>
                <a:cs typeface="+mn-ea"/>
                <a:sym typeface="+mn-lt"/>
              </a:rPr>
              <a:t>随机生成训练集、测试集</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3.5 </a:t>
            </a:r>
            <a:r>
              <a:rPr lang="zh-CN" altLang="en-US" sz="3400" b="1" spc="180" dirty="0">
                <a:solidFill>
                  <a:schemeClr val="lt1"/>
                </a:solidFill>
                <a:latin typeface="微软雅黑" panose="020B0503020204020204" charset="-122"/>
                <a:ea typeface="微软雅黑" panose="020B0503020204020204" charset="-122"/>
                <a:sym typeface="+mn-lt"/>
              </a:rPr>
              <a:t>建模及预测</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3" name="图片 2" descr="~WU]1~N92MBZ(GI9I}Z20PC"/>
          <p:cNvPicPr>
            <a:picLocks noChangeAspect="1"/>
          </p:cNvPicPr>
          <p:nvPr/>
        </p:nvPicPr>
        <p:blipFill>
          <a:blip r:embed="rId3"/>
          <a:stretch>
            <a:fillRect/>
          </a:stretch>
        </p:blipFill>
        <p:spPr>
          <a:xfrm>
            <a:off x="5338445" y="1408430"/>
            <a:ext cx="5256530" cy="1199515"/>
          </a:xfrm>
          <a:prstGeom prst="rect">
            <a:avLst/>
          </a:prstGeom>
        </p:spPr>
      </p:pic>
      <p:sp>
        <p:nvSpPr>
          <p:cNvPr id="7" name="Rectangle 4"/>
          <p:cNvSpPr/>
          <p:nvPr/>
        </p:nvSpPr>
        <p:spPr>
          <a:xfrm>
            <a:off x="966470" y="3938905"/>
            <a:ext cx="4036060" cy="521970"/>
          </a:xfrm>
          <a:prstGeom prst="rect">
            <a:avLst/>
          </a:prstGeom>
        </p:spPr>
        <p:txBody>
          <a:bodyPr wrap="square">
            <a:spAutoFit/>
          </a:bodyPr>
          <a:p>
            <a:pPr algn="ctr" defTabSz="899795"/>
            <a:r>
              <a:rPr lang="zh-CN" altLang="en-US" sz="2800" spc="300" dirty="0">
                <a:solidFill>
                  <a:srgbClr val="474744"/>
                </a:solidFill>
                <a:cs typeface="+mn-ea"/>
                <a:sym typeface="+mn-lt"/>
              </a:rPr>
              <a:t>定义模型评价函数</a:t>
            </a:r>
            <a:endParaRPr lang="zh-CN" altLang="en-US" sz="2800" spc="300" dirty="0">
              <a:solidFill>
                <a:srgbClr val="474744"/>
              </a:solidFill>
              <a:cs typeface="+mn-ea"/>
              <a:sym typeface="+mn-lt"/>
            </a:endParaRPr>
          </a:p>
        </p:txBody>
      </p:sp>
      <p:pic>
        <p:nvPicPr>
          <p:cNvPr id="9" name="图片 8" descr="HFA~PH75KRYTZ1E`[G4)K}3"/>
          <p:cNvPicPr>
            <a:picLocks noChangeAspect="1"/>
          </p:cNvPicPr>
          <p:nvPr/>
        </p:nvPicPr>
        <p:blipFill>
          <a:blip r:embed="rId4"/>
          <a:srcRect l="1963" t="301" r="4860" b="13337"/>
          <a:stretch>
            <a:fillRect/>
          </a:stretch>
        </p:blipFill>
        <p:spPr>
          <a:xfrm>
            <a:off x="5266690" y="3633470"/>
            <a:ext cx="6398260" cy="2088515"/>
          </a:xfrm>
          <a:prstGeom prst="rect">
            <a:avLst/>
          </a:prstGeom>
        </p:spPr>
      </p:pic>
      <p:cxnSp>
        <p:nvCxnSpPr>
          <p:cNvPr id="11" name="肘形连接符 10"/>
          <p:cNvCxnSpPr/>
          <p:nvPr/>
        </p:nvCxnSpPr>
        <p:spPr>
          <a:xfrm>
            <a:off x="5667375" y="4179570"/>
            <a:ext cx="2136140" cy="242570"/>
          </a:xfrm>
          <a:prstGeom prst="bentConnector3">
            <a:avLst>
              <a:gd name="adj1" fmla="val 99732"/>
            </a:avLst>
          </a:prstGeom>
        </p:spPr>
        <p:style>
          <a:lnRef idx="3">
            <a:schemeClr val="accent4"/>
          </a:lnRef>
          <a:fillRef idx="0">
            <a:schemeClr val="accent4"/>
          </a:fillRef>
          <a:effectRef idx="2">
            <a:schemeClr val="accent4"/>
          </a:effectRef>
          <a:fontRef idx="minor">
            <a:schemeClr val="tx1"/>
          </a:fontRef>
        </p:style>
      </p:cxnSp>
      <p:cxnSp>
        <p:nvCxnSpPr>
          <p:cNvPr id="12" name="肘形连接符 11"/>
          <p:cNvCxnSpPr/>
          <p:nvPr/>
        </p:nvCxnSpPr>
        <p:spPr>
          <a:xfrm>
            <a:off x="5680075" y="4178300"/>
            <a:ext cx="2113280" cy="248920"/>
          </a:xfrm>
          <a:prstGeom prst="bentConnector3">
            <a:avLst>
              <a:gd name="adj1" fmla="val 150"/>
            </a:avLst>
          </a:prstGeom>
        </p:spPr>
        <p:style>
          <a:lnRef idx="3">
            <a:schemeClr val="accent4"/>
          </a:lnRef>
          <a:fillRef idx="0">
            <a:schemeClr val="accent4"/>
          </a:fillRef>
          <a:effectRef idx="2">
            <a:schemeClr val="accent4"/>
          </a:effectRef>
          <a:fontRef idx="minor">
            <a:schemeClr val="tx1"/>
          </a:fontRef>
        </p:style>
      </p:cxnSp>
      <p:cxnSp>
        <p:nvCxnSpPr>
          <p:cNvPr id="13" name="肘形连接符 12"/>
          <p:cNvCxnSpPr/>
          <p:nvPr/>
        </p:nvCxnSpPr>
        <p:spPr>
          <a:xfrm>
            <a:off x="5733415" y="4460875"/>
            <a:ext cx="2752090" cy="237490"/>
          </a:xfrm>
          <a:prstGeom prst="bentConnector3">
            <a:avLst>
              <a:gd name="adj1" fmla="val 99492"/>
            </a:avLst>
          </a:prstGeom>
        </p:spPr>
        <p:style>
          <a:lnRef idx="3">
            <a:schemeClr val="accent4"/>
          </a:lnRef>
          <a:fillRef idx="0">
            <a:schemeClr val="accent4"/>
          </a:fillRef>
          <a:effectRef idx="2">
            <a:schemeClr val="accent4"/>
          </a:effectRef>
          <a:fontRef idx="minor">
            <a:schemeClr val="tx1"/>
          </a:fontRef>
        </p:style>
      </p:cxnSp>
      <p:cxnSp>
        <p:nvCxnSpPr>
          <p:cNvPr id="14" name="肘形连接符 13"/>
          <p:cNvCxnSpPr/>
          <p:nvPr/>
        </p:nvCxnSpPr>
        <p:spPr>
          <a:xfrm>
            <a:off x="5733415" y="4460875"/>
            <a:ext cx="2731770" cy="237490"/>
          </a:xfrm>
          <a:prstGeom prst="bentConnector3">
            <a:avLst>
              <a:gd name="adj1" fmla="val -185"/>
            </a:avLst>
          </a:prstGeom>
        </p:spPr>
        <p:style>
          <a:lnRef idx="3">
            <a:schemeClr val="accent4"/>
          </a:lnRef>
          <a:fillRef idx="0">
            <a:schemeClr val="accent4"/>
          </a:fillRef>
          <a:effectRef idx="2">
            <a:schemeClr val="accent4"/>
          </a:effectRef>
          <a:fontRef idx="minor">
            <a:schemeClr val="tx1"/>
          </a:fontRef>
        </p:style>
      </p:cxnSp>
      <p:cxnSp>
        <p:nvCxnSpPr>
          <p:cNvPr id="15" name="肘形连接符 14"/>
          <p:cNvCxnSpPr/>
          <p:nvPr/>
        </p:nvCxnSpPr>
        <p:spPr>
          <a:xfrm>
            <a:off x="8938895" y="5220970"/>
            <a:ext cx="1026795" cy="238125"/>
          </a:xfrm>
          <a:prstGeom prst="bentConnector3">
            <a:avLst>
              <a:gd name="adj1" fmla="val 99010"/>
            </a:avLst>
          </a:prstGeom>
        </p:spPr>
        <p:style>
          <a:lnRef idx="3">
            <a:schemeClr val="accent4"/>
          </a:lnRef>
          <a:fillRef idx="0">
            <a:schemeClr val="accent4"/>
          </a:fillRef>
          <a:effectRef idx="2">
            <a:schemeClr val="accent4"/>
          </a:effectRef>
          <a:fontRef idx="minor">
            <a:schemeClr val="tx1"/>
          </a:fontRef>
        </p:style>
      </p:cxnSp>
      <p:cxnSp>
        <p:nvCxnSpPr>
          <p:cNvPr id="16" name="肘形连接符 15"/>
          <p:cNvCxnSpPr/>
          <p:nvPr/>
        </p:nvCxnSpPr>
        <p:spPr>
          <a:xfrm>
            <a:off x="8938895" y="5220970"/>
            <a:ext cx="1026795" cy="248285"/>
          </a:xfrm>
          <a:prstGeom prst="bentConnector3">
            <a:avLst>
              <a:gd name="adj1" fmla="val 1546"/>
            </a:avLst>
          </a:prstGeom>
        </p:spPr>
        <p:style>
          <a:lnRef idx="3">
            <a:schemeClr val="accent4"/>
          </a:lnRef>
          <a:fillRef idx="0">
            <a:schemeClr val="accent4"/>
          </a:fillRef>
          <a:effectRef idx="2">
            <a:schemeClr val="accent4"/>
          </a:effectRef>
          <a:fontRef idx="minor">
            <a:schemeClr val="tx1"/>
          </a:fontRef>
        </p:style>
      </p:cxnSp>
      <p:cxnSp>
        <p:nvCxnSpPr>
          <p:cNvPr id="17" name="直接箭头连接符 16"/>
          <p:cNvCxnSpPr/>
          <p:nvPr/>
        </p:nvCxnSpPr>
        <p:spPr>
          <a:xfrm>
            <a:off x="7863205" y="4304665"/>
            <a:ext cx="445135" cy="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18" name="文本框 17"/>
          <p:cNvSpPr txBox="1"/>
          <p:nvPr/>
        </p:nvSpPr>
        <p:spPr>
          <a:xfrm>
            <a:off x="8362950" y="4146550"/>
            <a:ext cx="1237615" cy="275590"/>
          </a:xfrm>
          <a:prstGeom prst="rect">
            <a:avLst/>
          </a:prstGeom>
          <a:noFill/>
        </p:spPr>
        <p:txBody>
          <a:bodyPr wrap="square" rtlCol="0">
            <a:spAutoFit/>
          </a:bodyPr>
          <a:p>
            <a:r>
              <a:rPr lang="zh-CN" altLang="en-US" sz="1200" b="1">
                <a:solidFill>
                  <a:schemeClr val="accent2">
                    <a:lumMod val="75000"/>
                  </a:schemeClr>
                </a:solidFill>
              </a:rPr>
              <a:t>拟合模型</a:t>
            </a:r>
            <a:endParaRPr lang="zh-CN" altLang="en-US" sz="1200" b="1">
              <a:solidFill>
                <a:schemeClr val="accent2">
                  <a:lumMod val="75000"/>
                </a:schemeClr>
              </a:solidFill>
            </a:endParaRPr>
          </a:p>
        </p:txBody>
      </p:sp>
      <p:cxnSp>
        <p:nvCxnSpPr>
          <p:cNvPr id="19" name="直接箭头连接符 18"/>
          <p:cNvCxnSpPr/>
          <p:nvPr/>
        </p:nvCxnSpPr>
        <p:spPr>
          <a:xfrm>
            <a:off x="8538845" y="4579620"/>
            <a:ext cx="445135" cy="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20" name="文本框 19"/>
          <p:cNvSpPr txBox="1"/>
          <p:nvPr/>
        </p:nvSpPr>
        <p:spPr>
          <a:xfrm>
            <a:off x="8938895" y="4441825"/>
            <a:ext cx="1237615" cy="275590"/>
          </a:xfrm>
          <a:prstGeom prst="rect">
            <a:avLst/>
          </a:prstGeom>
          <a:noFill/>
        </p:spPr>
        <p:txBody>
          <a:bodyPr wrap="square" rtlCol="0">
            <a:spAutoFit/>
          </a:bodyPr>
          <a:p>
            <a:r>
              <a:rPr lang="zh-CN" altLang="en-US" sz="1200" b="1">
                <a:solidFill>
                  <a:schemeClr val="accent2">
                    <a:lumMod val="75000"/>
                  </a:schemeClr>
                </a:solidFill>
              </a:rPr>
              <a:t>模型评分</a:t>
            </a:r>
            <a:endParaRPr lang="zh-CN" altLang="en-US" sz="1200" b="1">
              <a:solidFill>
                <a:schemeClr val="accent2">
                  <a:lumMod val="75000"/>
                </a:schemeClr>
              </a:solidFill>
            </a:endParaRPr>
          </a:p>
        </p:txBody>
      </p:sp>
      <p:cxnSp>
        <p:nvCxnSpPr>
          <p:cNvPr id="21" name="直接箭头连接符 20"/>
          <p:cNvCxnSpPr/>
          <p:nvPr/>
        </p:nvCxnSpPr>
        <p:spPr>
          <a:xfrm flipH="1">
            <a:off x="9448165" y="5511165"/>
            <a:ext cx="6350" cy="35941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22" name="文本框 21"/>
          <p:cNvSpPr txBox="1"/>
          <p:nvPr/>
        </p:nvSpPr>
        <p:spPr>
          <a:xfrm>
            <a:off x="7692390" y="5940425"/>
            <a:ext cx="3731260" cy="275590"/>
          </a:xfrm>
          <a:prstGeom prst="rect">
            <a:avLst/>
          </a:prstGeom>
          <a:noFill/>
        </p:spPr>
        <p:txBody>
          <a:bodyPr wrap="square" rtlCol="0">
            <a:spAutoFit/>
          </a:bodyPr>
          <a:p>
            <a:r>
              <a:rPr lang="zh-CN" altLang="en-US" sz="1200" b="1">
                <a:solidFill>
                  <a:schemeClr val="accent2">
                    <a:lumMod val="75000"/>
                  </a:schemeClr>
                </a:solidFill>
              </a:rPr>
              <a:t>用expm1反转，因为之前做过正态处理log(1+x)</a:t>
            </a:r>
            <a:endParaRPr lang="zh-CN" altLang="en-US" sz="1200" b="1">
              <a:solidFill>
                <a:schemeClr val="accent2">
                  <a:lumMod val="7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1132205" y="3602990"/>
            <a:ext cx="2795270" cy="521970"/>
          </a:xfrm>
          <a:prstGeom prst="rect">
            <a:avLst/>
          </a:prstGeom>
        </p:spPr>
        <p:txBody>
          <a:bodyPr wrap="square">
            <a:spAutoFit/>
          </a:bodyPr>
          <a:lstStyle/>
          <a:p>
            <a:pPr algn="ctr" defTabSz="899795"/>
            <a:r>
              <a:rPr lang="zh-CN" altLang="en-US" sz="2800" spc="300" dirty="0">
                <a:solidFill>
                  <a:srgbClr val="474744"/>
                </a:solidFill>
                <a:cs typeface="+mn-ea"/>
                <a:sym typeface="+mn-lt"/>
              </a:rPr>
              <a:t>备选模型</a:t>
            </a:r>
            <a:endParaRPr lang="zh-CN" altLang="en-US" sz="2800" spc="300" dirty="0">
              <a:solidFill>
                <a:srgbClr val="474744"/>
              </a:solidFill>
              <a:cs typeface="+mn-ea"/>
              <a:sym typeface="+mn-lt"/>
            </a:endParaRPr>
          </a:p>
        </p:txBody>
      </p:sp>
      <p:sp>
        <p:nvSpPr>
          <p:cNvPr id="35" name="Rectangle 4"/>
          <p:cNvSpPr/>
          <p:nvPr/>
        </p:nvSpPr>
        <p:spPr>
          <a:xfrm>
            <a:off x="4493895" y="2339975"/>
            <a:ext cx="4627245" cy="3046095"/>
          </a:xfrm>
          <a:prstGeom prst="rect">
            <a:avLst/>
          </a:prstGeom>
        </p:spPr>
        <p:txBody>
          <a:bodyPr wrap="square">
            <a:spAutoFit/>
          </a:bodyPr>
          <a:lstStyle/>
          <a:p>
            <a:pPr algn="l" defTabSz="899795"/>
            <a:r>
              <a:rPr lang="en-US" altLang="zh-CN" sz="1600" spc="300" dirty="0">
                <a:solidFill>
                  <a:srgbClr val="474744"/>
                </a:solidFill>
                <a:latin typeface="Calibri" panose="020F0502020204030204" charset="0"/>
                <a:cs typeface="Calibri" panose="020F0502020204030204" charset="0"/>
                <a:sym typeface="+mn-lt"/>
              </a:rPr>
              <a:t>1)DecisionTreeRegressor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2)LinearRegression</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3)RidgeCV</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4)LassoCV</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5)ElasticNetCV</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6)SVR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7)KNeighborsRegressor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8)RandomForestRegressor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9)AdaBoostRegressor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10)GradientBoostingRegressor</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11)BaggingRegressor </a:t>
            </a:r>
            <a:endParaRPr lang="en-US" altLang="zh-CN" sz="1600" spc="300" dirty="0">
              <a:solidFill>
                <a:srgbClr val="474744"/>
              </a:solidFill>
              <a:latin typeface="Calibri" panose="020F0502020204030204" charset="0"/>
              <a:cs typeface="Calibri" panose="020F0502020204030204" charset="0"/>
              <a:sym typeface="+mn-lt"/>
            </a:endParaRPr>
          </a:p>
          <a:p>
            <a:pPr algn="l" defTabSz="899795"/>
            <a:r>
              <a:rPr lang="en-US" altLang="zh-CN" sz="1600" spc="300" dirty="0">
                <a:solidFill>
                  <a:srgbClr val="474744"/>
                </a:solidFill>
                <a:latin typeface="Calibri" panose="020F0502020204030204" charset="0"/>
                <a:cs typeface="Calibri" panose="020F0502020204030204" charset="0"/>
                <a:sym typeface="+mn-lt"/>
              </a:rPr>
              <a:t>12)ExtraTreeRegressor</a:t>
            </a:r>
            <a:endParaRPr lang="en-US" altLang="zh-CN" sz="1600" spc="300" dirty="0">
              <a:solidFill>
                <a:srgbClr val="474744"/>
              </a:solidFill>
              <a:latin typeface="Calibri" panose="020F0502020204030204" charset="0"/>
              <a:cs typeface="Calibri" panose="020F0502020204030204" charset="0"/>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3.5 </a:t>
            </a:r>
            <a:r>
              <a:rPr lang="zh-CN" altLang="en-US" sz="3400" b="1" spc="180" dirty="0">
                <a:solidFill>
                  <a:schemeClr val="lt1"/>
                </a:solidFill>
                <a:latin typeface="微软雅黑" panose="020B0503020204020204" charset="-122"/>
                <a:ea typeface="微软雅黑" panose="020B0503020204020204" charset="-122"/>
                <a:sym typeface="+mn-lt"/>
              </a:rPr>
              <a:t>建模及预测</a:t>
            </a:r>
            <a:endParaRPr lang="zh-CN" altLang="en-US" sz="3400" b="1" spc="180" dirty="0">
              <a:solidFill>
                <a:schemeClr val="lt1"/>
              </a:solidFill>
              <a:latin typeface="微软雅黑" panose="020B0503020204020204" charset="-122"/>
              <a:ea typeface="微软雅黑" panose="020B0503020204020204" charset="-122"/>
              <a:sym typeface="+mn-lt"/>
            </a:endParaRPr>
          </a:p>
        </p:txBody>
      </p:sp>
      <p:sp>
        <p:nvSpPr>
          <p:cNvPr id="3" name="左大括号 2"/>
          <p:cNvSpPr/>
          <p:nvPr/>
        </p:nvSpPr>
        <p:spPr>
          <a:xfrm>
            <a:off x="4107180" y="2330450"/>
            <a:ext cx="222250" cy="3066415"/>
          </a:xfrm>
          <a:prstGeom prst="leftBrace">
            <a:avLst/>
          </a:prstGeom>
        </p:spPr>
        <p:style>
          <a:lnRef idx="2">
            <a:schemeClr val="dk1"/>
          </a:lnRef>
          <a:fillRef idx="0">
            <a:schemeClr val="dk1"/>
          </a:fillRef>
          <a:effectRef idx="1">
            <a:schemeClr val="dk1"/>
          </a:effectRef>
          <a:fontRef idx="minor">
            <a:schemeClr val="tx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457200" y="1034415"/>
            <a:ext cx="2795270" cy="521970"/>
          </a:xfrm>
          <a:prstGeom prst="rect">
            <a:avLst/>
          </a:prstGeom>
        </p:spPr>
        <p:txBody>
          <a:bodyPr wrap="square">
            <a:spAutoFit/>
          </a:bodyPr>
          <a:lstStyle/>
          <a:p>
            <a:pPr algn="ctr" defTabSz="899795"/>
            <a:r>
              <a:rPr lang="zh-CN" altLang="en-US" sz="2800" spc="300" dirty="0">
                <a:solidFill>
                  <a:srgbClr val="474744"/>
                </a:solidFill>
                <a:cs typeface="+mn-ea"/>
                <a:sym typeface="+mn-lt"/>
              </a:rPr>
              <a:t>模型表现</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3.5 </a:t>
            </a:r>
            <a:r>
              <a:rPr lang="zh-CN" altLang="en-US" sz="3400" b="1" spc="180" dirty="0">
                <a:solidFill>
                  <a:schemeClr val="lt1"/>
                </a:solidFill>
                <a:latin typeface="微软雅黑" panose="020B0503020204020204" charset="-122"/>
                <a:ea typeface="微软雅黑" panose="020B0503020204020204" charset="-122"/>
                <a:sym typeface="+mn-lt"/>
              </a:rPr>
              <a:t>建模及预测</a:t>
            </a:r>
            <a:endParaRPr lang="zh-CN" altLang="en-US" sz="3400" b="1" spc="180" dirty="0">
              <a:solidFill>
                <a:schemeClr val="lt1"/>
              </a:solidFill>
              <a:latin typeface="微软雅黑" panose="020B0503020204020204" charset="-122"/>
              <a:ea typeface="微软雅黑" panose="020B0503020204020204" charset="-122"/>
              <a:sym typeface="+mn-lt"/>
            </a:endParaRPr>
          </a:p>
        </p:txBody>
      </p:sp>
      <p:graphicFrame>
        <p:nvGraphicFramePr>
          <p:cNvPr id="2" name="表格 1"/>
          <p:cNvGraphicFramePr/>
          <p:nvPr>
            <p:custDataLst>
              <p:tags r:id="rId3"/>
            </p:custDataLst>
          </p:nvPr>
        </p:nvGraphicFramePr>
        <p:xfrm>
          <a:off x="1683703" y="1598783"/>
          <a:ext cx="8805545" cy="4987925"/>
        </p:xfrm>
        <a:graphic>
          <a:graphicData uri="http://schemas.openxmlformats.org/drawingml/2006/table">
            <a:tbl>
              <a:tblPr firstRow="1" bandRow="1">
                <a:tableStyleId>{5C22544A-7EE6-4342-B048-85BDC9FD1C3A}</a:tableStyleId>
              </a:tblPr>
              <a:tblGrid>
                <a:gridCol w="3380740"/>
                <a:gridCol w="2680970"/>
                <a:gridCol w="2743835"/>
              </a:tblGrid>
              <a:tr h="422910">
                <a:tc>
                  <a:txBody>
                    <a:bodyPr/>
                    <a:p>
                      <a:pPr indent="0" algn="ctr">
                        <a:lnSpc>
                          <a:spcPct val="120000"/>
                        </a:lnSpc>
                        <a:spcBef>
                          <a:spcPts val="0"/>
                        </a:spcBef>
                        <a:spcAft>
                          <a:spcPts val="0"/>
                        </a:spcAft>
                        <a:buNone/>
                      </a:pPr>
                      <a:r>
                        <a:rPr lang="zh-CN" altLang="en-US" sz="1300" b="1" spc="120">
                          <a:solidFill>
                            <a:srgbClr val="646464"/>
                          </a:solidFill>
                          <a:latin typeface="微软雅黑" panose="020B0503020204020204" charset="-122"/>
                          <a:ea typeface="微软雅黑" panose="020B0503020204020204" charset="-122"/>
                        </a:rPr>
                        <a:t>模型</a:t>
                      </a:r>
                      <a:endParaRPr lang="zh-CN" altLang="en-US" sz="1300" b="1" spc="12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indent="0" algn="ctr">
                        <a:lnSpc>
                          <a:spcPct val="120000"/>
                        </a:lnSpc>
                        <a:spcBef>
                          <a:spcPts val="0"/>
                        </a:spcBef>
                        <a:spcAft>
                          <a:spcPts val="0"/>
                        </a:spcAft>
                        <a:buNone/>
                      </a:pPr>
                      <a:r>
                        <a:rPr lang="en-US" altLang="zh-CN" sz="1300" b="1" spc="120">
                          <a:solidFill>
                            <a:srgbClr val="646464"/>
                          </a:solidFill>
                          <a:latin typeface="微软雅黑" panose="020B0503020204020204" charset="-122"/>
                          <a:ea typeface="微软雅黑" panose="020B0503020204020204" charset="-122"/>
                        </a:rPr>
                        <a:t>RMSE</a:t>
                      </a:r>
                      <a:endParaRPr lang="en-US" altLang="zh-CN" sz="1300" b="1" spc="12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p>
                      <a:pPr indent="0" algn="ctr">
                        <a:lnSpc>
                          <a:spcPct val="120000"/>
                        </a:lnSpc>
                        <a:spcBef>
                          <a:spcPts val="0"/>
                        </a:spcBef>
                        <a:spcAft>
                          <a:spcPts val="0"/>
                        </a:spcAft>
                        <a:buNone/>
                      </a:pPr>
                      <a:r>
                        <a:rPr lang="en-US" altLang="zh-CN" sz="1300" b="1" spc="120">
                          <a:solidFill>
                            <a:srgbClr val="646464"/>
                          </a:solidFill>
                          <a:latin typeface="微软雅黑" panose="020B0503020204020204" charset="-122"/>
                          <a:ea typeface="微软雅黑" panose="020B0503020204020204" charset="-122"/>
                        </a:rPr>
                        <a:t>Score</a:t>
                      </a:r>
                      <a:endParaRPr lang="en-US" altLang="zh-CN" sz="1300" b="1" spc="12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DecisionTreeRegressor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1641221894.1917822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0.7382206480818471</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LinearRegression</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586465281.5645664</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0.8932192423482557</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1000">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RidgeCV</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436414342.8720822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0.9202598635428362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LassoCV</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1527408276.3604505</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0.7660689682041761</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ElasticNetCV</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1530130424.3354292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0.7657389851502673</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SVR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2481963610.3847046</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0.6167362567109658</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KNeighborsRegressor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2286483436.418952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0.6428856534404278</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RandomForestRegressor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731568147.8821079</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0.8743456164384349</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AdaBoostRegressor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1025658194.0988572</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0.8234118382011765</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GradientBoostingRegressor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533626022.5468081</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0.9085203545938957</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BaggingRegressor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575705661.4698789</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0.8764403411081567</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380365">
                <a:tc>
                  <a:txBody>
                    <a:bodyPr/>
                    <a:p>
                      <a:pPr indent="0" algn="ctr">
                        <a:lnSpc>
                          <a:spcPct val="120000"/>
                        </a:lnSpc>
                        <a:spcBef>
                          <a:spcPts val="0"/>
                        </a:spcBef>
                        <a:spcAft>
                          <a:spcPts val="0"/>
                        </a:spcAft>
                        <a:buNone/>
                      </a:pPr>
                      <a:r>
                        <a:rPr lang="en-US" altLang="zh-CN" sz="1100" b="0" spc="60">
                          <a:solidFill>
                            <a:srgbClr val="646464"/>
                          </a:solidFill>
                          <a:latin typeface="微软雅黑" panose="020B0503020204020204" charset="-122"/>
                          <a:ea typeface="微软雅黑" panose="020B0503020204020204" charset="-122"/>
                        </a:rPr>
                        <a:t>ExtraTreeRegressor</a:t>
                      </a:r>
                      <a:endParaRPr lang="en-US" altLang="zh-CN" sz="1100" b="0" spc="60">
                        <a:solidFill>
                          <a:srgbClr val="646464"/>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1272265055.3780818</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p>
                      <a:pPr indent="0" algn="ctr">
                        <a:lnSpc>
                          <a:spcPct val="120000"/>
                        </a:lnSpc>
                        <a:spcBef>
                          <a:spcPts val="0"/>
                        </a:spcBef>
                        <a:spcAft>
                          <a:spcPts val="0"/>
                        </a:spcAft>
                        <a:buNone/>
                      </a:pPr>
                      <a:r>
                        <a:rPr lang="zh-CN" altLang="en-US" sz="1100" b="0" spc="60">
                          <a:solidFill>
                            <a:srgbClr val="404040"/>
                          </a:solidFill>
                          <a:latin typeface="微软雅黑" panose="020B0503020204020204" charset="-122"/>
                          <a:ea typeface="微软雅黑" panose="020B0503020204020204" charset="-122"/>
                        </a:rPr>
                        <a:t>0.740603069918863</a:t>
                      </a:r>
                      <a:endParaRPr lang="zh-CN" altLang="en-US" sz="1100" b="0" spc="60">
                        <a:solidFill>
                          <a:srgbClr val="404040"/>
                        </a:solidFill>
                        <a:latin typeface="微软雅黑" panose="020B0503020204020204" charset="-122"/>
                        <a:ea typeface="微软雅黑" panose="020B0503020204020204" charset="-122"/>
                      </a:endParaRPr>
                    </a:p>
                  </a:txBody>
                  <a:tcPr marL="107950" marR="107950" marT="63500" marB="635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
        <p:nvSpPr>
          <p:cNvPr id="6" name="矩形 5"/>
          <p:cNvSpPr/>
          <p:nvPr/>
        </p:nvSpPr>
        <p:spPr>
          <a:xfrm>
            <a:off x="2242820" y="2777490"/>
            <a:ext cx="7944485" cy="391795"/>
          </a:xfrm>
          <a:prstGeom prst="rect">
            <a:avLst/>
          </a:prstGeom>
          <a:noFill/>
          <a:ln w="28575" cmpd="sng">
            <a:solidFill>
              <a:srgbClr val="F97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1422400" y="2358390"/>
            <a:ext cx="2795270" cy="521970"/>
          </a:xfrm>
          <a:prstGeom prst="rect">
            <a:avLst/>
          </a:prstGeom>
        </p:spPr>
        <p:txBody>
          <a:bodyPr wrap="square">
            <a:spAutoFit/>
          </a:bodyPr>
          <a:lstStyle/>
          <a:p>
            <a:pPr algn="ctr" defTabSz="899795"/>
            <a:r>
              <a:rPr lang="zh-CN" altLang="en-US" sz="2800" spc="300" dirty="0">
                <a:solidFill>
                  <a:srgbClr val="474744"/>
                </a:solidFill>
                <a:cs typeface="+mn-ea"/>
                <a:sym typeface="+mn-lt"/>
              </a:rPr>
              <a:t>预测</a:t>
            </a:r>
            <a:endParaRPr lang="zh-CN" altLang="en-US" sz="2800" spc="300" dirty="0">
              <a:solidFill>
                <a:srgbClr val="474744"/>
              </a:solidFill>
              <a:cs typeface="+mn-ea"/>
              <a:sym typeface="+mn-lt"/>
            </a:endParaRPr>
          </a:p>
        </p:txBody>
      </p:sp>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3.5 </a:t>
            </a:r>
            <a:r>
              <a:rPr lang="zh-CN" altLang="en-US" sz="3400" b="1" spc="180" dirty="0">
                <a:solidFill>
                  <a:schemeClr val="lt1"/>
                </a:solidFill>
                <a:latin typeface="微软雅黑" panose="020B0503020204020204" charset="-122"/>
                <a:ea typeface="微软雅黑" panose="020B0503020204020204" charset="-122"/>
                <a:sym typeface="+mn-lt"/>
              </a:rPr>
              <a:t>建模及预测</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5" name="图片 4" descr="_VGWQZH9_WFMKPLL9[MH0T8"/>
          <p:cNvPicPr>
            <a:picLocks noChangeAspect="1"/>
          </p:cNvPicPr>
          <p:nvPr/>
        </p:nvPicPr>
        <p:blipFill>
          <a:blip r:embed="rId3"/>
          <a:stretch>
            <a:fillRect/>
          </a:stretch>
        </p:blipFill>
        <p:spPr>
          <a:xfrm>
            <a:off x="4388485" y="1997075"/>
            <a:ext cx="4324350" cy="514350"/>
          </a:xfrm>
          <a:prstGeom prst="rect">
            <a:avLst/>
          </a:prstGeom>
        </p:spPr>
      </p:pic>
      <p:pic>
        <p:nvPicPr>
          <p:cNvPr id="8" name="图片 7" descr="EP~U2LBNP~KH22E_O}S`1%2"/>
          <p:cNvPicPr>
            <a:picLocks noChangeAspect="1"/>
          </p:cNvPicPr>
          <p:nvPr/>
        </p:nvPicPr>
        <p:blipFill>
          <a:blip r:embed="rId4"/>
          <a:stretch>
            <a:fillRect/>
          </a:stretch>
        </p:blipFill>
        <p:spPr>
          <a:xfrm>
            <a:off x="4388485" y="2762250"/>
            <a:ext cx="4876800" cy="495300"/>
          </a:xfrm>
          <a:prstGeom prst="rect">
            <a:avLst/>
          </a:prstGeom>
        </p:spPr>
      </p:pic>
      <p:sp>
        <p:nvSpPr>
          <p:cNvPr id="9" name="矩形 8"/>
          <p:cNvSpPr/>
          <p:nvPr/>
        </p:nvSpPr>
        <p:spPr>
          <a:xfrm>
            <a:off x="6751320" y="2762250"/>
            <a:ext cx="1742440" cy="391795"/>
          </a:xfrm>
          <a:prstGeom prst="rect">
            <a:avLst/>
          </a:prstGeom>
          <a:noFill/>
          <a:ln w="28575" cmpd="sng">
            <a:solidFill>
              <a:srgbClr val="F97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a:stCxn id="9" idx="2"/>
          </p:cNvCxnSpPr>
          <p:nvPr/>
        </p:nvCxnSpPr>
        <p:spPr>
          <a:xfrm flipH="1">
            <a:off x="7616190" y="3154045"/>
            <a:ext cx="6350" cy="4794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2" name="Rectangle 4"/>
          <p:cNvSpPr/>
          <p:nvPr/>
        </p:nvSpPr>
        <p:spPr>
          <a:xfrm>
            <a:off x="4884420" y="3728720"/>
            <a:ext cx="6456045" cy="368300"/>
          </a:xfrm>
          <a:prstGeom prst="rect">
            <a:avLst/>
          </a:prstGeom>
        </p:spPr>
        <p:txBody>
          <a:bodyPr wrap="square">
            <a:spAutoFit/>
          </a:bodyPr>
          <a:p>
            <a:pPr algn="ctr" defTabSz="899795"/>
            <a:r>
              <a:rPr lang="zh-CN" altLang="en-US" spc="3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lt"/>
              </a:rPr>
              <a:t>对预测结果expm1反转，因为之前做过正态处理</a:t>
            </a:r>
            <a:endParaRPr lang="zh-CN" altLang="en-US" spc="3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lt"/>
            </a:endParaRPr>
          </a:p>
        </p:txBody>
      </p:sp>
      <p:pic>
        <p:nvPicPr>
          <p:cNvPr id="14" name="图片 13" descr="`6R4RS[N[AK[UIQSVOZ%)MH"/>
          <p:cNvPicPr>
            <a:picLocks noChangeAspect="1"/>
          </p:cNvPicPr>
          <p:nvPr/>
        </p:nvPicPr>
        <p:blipFill>
          <a:blip r:embed="rId5"/>
          <a:stretch>
            <a:fillRect/>
          </a:stretch>
        </p:blipFill>
        <p:spPr>
          <a:xfrm>
            <a:off x="4217670" y="4396105"/>
            <a:ext cx="5372100" cy="1181100"/>
          </a:xfrm>
          <a:prstGeom prst="rect">
            <a:avLst/>
          </a:prstGeom>
        </p:spPr>
      </p:pic>
      <p:sp>
        <p:nvSpPr>
          <p:cNvPr id="15" name="矩形 14"/>
          <p:cNvSpPr/>
          <p:nvPr/>
        </p:nvSpPr>
        <p:spPr>
          <a:xfrm>
            <a:off x="6093460" y="5185410"/>
            <a:ext cx="1742440" cy="391795"/>
          </a:xfrm>
          <a:prstGeom prst="rect">
            <a:avLst/>
          </a:prstGeom>
          <a:noFill/>
          <a:ln w="28575" cmpd="sng">
            <a:solidFill>
              <a:srgbClr val="F97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Rectangle 4"/>
          <p:cNvSpPr/>
          <p:nvPr/>
        </p:nvSpPr>
        <p:spPr>
          <a:xfrm>
            <a:off x="1486535" y="4831080"/>
            <a:ext cx="2795270" cy="521970"/>
          </a:xfrm>
          <a:prstGeom prst="rect">
            <a:avLst/>
          </a:prstGeom>
        </p:spPr>
        <p:txBody>
          <a:bodyPr wrap="square">
            <a:spAutoFit/>
          </a:bodyPr>
          <a:p>
            <a:pPr algn="ctr" defTabSz="899795"/>
            <a:r>
              <a:rPr lang="zh-CN" altLang="en-US" sz="2800" spc="300" dirty="0">
                <a:solidFill>
                  <a:srgbClr val="474744"/>
                </a:solidFill>
                <a:cs typeface="+mn-ea"/>
                <a:sym typeface="+mn-lt"/>
              </a:rPr>
              <a:t>预测结果输出</a:t>
            </a:r>
            <a:endParaRPr lang="zh-CN" altLang="en-US" sz="2800" spc="300" dirty="0">
              <a:solidFill>
                <a:srgbClr val="474744"/>
              </a:solidFill>
              <a:cs typeface="+mn-ea"/>
              <a:sym typeface="+mn-lt"/>
            </a:endParaRPr>
          </a:p>
        </p:txBody>
      </p:sp>
      <p:sp>
        <p:nvSpPr>
          <p:cNvPr id="17" name="Rectangle 4"/>
          <p:cNvSpPr/>
          <p:nvPr/>
        </p:nvSpPr>
        <p:spPr>
          <a:xfrm>
            <a:off x="5572125" y="5704840"/>
            <a:ext cx="3140710" cy="368300"/>
          </a:xfrm>
          <a:prstGeom prst="rect">
            <a:avLst/>
          </a:prstGeom>
        </p:spPr>
        <p:txBody>
          <a:bodyPr wrap="square">
            <a:spAutoFit/>
          </a:bodyPr>
          <a:p>
            <a:pPr algn="ctr" defTabSz="899795"/>
            <a:r>
              <a:rPr lang="zh-CN" altLang="en-US" spc="3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lt"/>
              </a:rPr>
              <a:t>预测结果文件</a:t>
            </a:r>
            <a:endParaRPr lang="zh-CN" altLang="en-US" spc="3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sz="3400" b="1" spc="180" dirty="0">
                <a:solidFill>
                  <a:schemeClr val="lt1"/>
                </a:solidFill>
                <a:latin typeface="微软雅黑" panose="020B0503020204020204" charset="-122"/>
                <a:ea typeface="微软雅黑" panose="020B0503020204020204" charset="-122"/>
                <a:sym typeface="+mn-lt"/>
              </a:rPr>
              <a:t>3.5 </a:t>
            </a:r>
            <a:r>
              <a:rPr lang="zh-CN" altLang="en-US" sz="3400" b="1" spc="180" dirty="0">
                <a:solidFill>
                  <a:schemeClr val="lt1"/>
                </a:solidFill>
                <a:latin typeface="微软雅黑" panose="020B0503020204020204" charset="-122"/>
                <a:ea typeface="微软雅黑" panose="020B0503020204020204" charset="-122"/>
                <a:sym typeface="+mn-lt"/>
              </a:rPr>
              <a:t>结果数据</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5" name="图片 4" descr="7XX1JOSK{N%DWZGZMZ(`OM0"/>
          <p:cNvPicPr>
            <a:picLocks noChangeAspect="1"/>
          </p:cNvPicPr>
          <p:nvPr/>
        </p:nvPicPr>
        <p:blipFill>
          <a:blip r:embed="rId3"/>
          <a:stretch>
            <a:fillRect/>
          </a:stretch>
        </p:blipFill>
        <p:spPr>
          <a:xfrm>
            <a:off x="6812915" y="1116965"/>
            <a:ext cx="2409825" cy="5419725"/>
          </a:xfrm>
          <a:prstGeom prst="rect">
            <a:avLst/>
          </a:prstGeom>
        </p:spPr>
      </p:pic>
      <p:sp>
        <p:nvSpPr>
          <p:cNvPr id="16" name="Rectangle 4"/>
          <p:cNvSpPr/>
          <p:nvPr/>
        </p:nvSpPr>
        <p:spPr>
          <a:xfrm>
            <a:off x="1705610" y="2326005"/>
            <a:ext cx="3915410" cy="953135"/>
          </a:xfrm>
          <a:prstGeom prst="rect">
            <a:avLst/>
          </a:prstGeom>
        </p:spPr>
        <p:txBody>
          <a:bodyPr wrap="square">
            <a:spAutoFit/>
          </a:bodyPr>
          <a:p>
            <a:pPr algn="ctr" defTabSz="899795"/>
            <a:r>
              <a:rPr lang="zh-CN" altLang="en-US" sz="2800" spc="300" dirty="0">
                <a:solidFill>
                  <a:srgbClr val="474744"/>
                </a:solidFill>
                <a:cs typeface="+mn-ea"/>
                <a:sym typeface="+mn-lt"/>
              </a:rPr>
              <a:t>输出数据文件：</a:t>
            </a:r>
            <a:r>
              <a:rPr lang="en-US" altLang="zh-CN" sz="2800" b="1" u="sng" spc="300" dirty="0">
                <a:solidFill>
                  <a:srgbClr val="474744"/>
                </a:solidFill>
                <a:latin typeface="Calibri" panose="020F0502020204030204" charset="0"/>
                <a:cs typeface="Calibri" panose="020F0502020204030204" charset="0"/>
                <a:sym typeface="+mn-lt"/>
              </a:rPr>
              <a:t>submission.csv</a:t>
            </a:r>
            <a:endParaRPr lang="en-US" altLang="zh-CN" sz="2800" b="1" u="sng" spc="300" dirty="0">
              <a:solidFill>
                <a:srgbClr val="474744"/>
              </a:solidFill>
              <a:latin typeface="Calibri" panose="020F0502020204030204" charset="0"/>
              <a:cs typeface="Calibri" panose="020F0502020204030204" charset="0"/>
              <a:sym typeface="+mn-lt"/>
            </a:endParaRPr>
          </a:p>
        </p:txBody>
      </p:sp>
      <p:sp>
        <p:nvSpPr>
          <p:cNvPr id="6" name="Rectangle 4"/>
          <p:cNvSpPr/>
          <p:nvPr/>
        </p:nvSpPr>
        <p:spPr>
          <a:xfrm>
            <a:off x="1778000" y="3810000"/>
            <a:ext cx="3915410" cy="706755"/>
          </a:xfrm>
          <a:prstGeom prst="rect">
            <a:avLst/>
          </a:prstGeom>
        </p:spPr>
        <p:txBody>
          <a:bodyPr wrap="square">
            <a:spAutoFit/>
          </a:bodyPr>
          <a:p>
            <a:pPr algn="ctr" defTabSz="899795"/>
            <a:r>
              <a:rPr lang="zh-CN" altLang="en-US" sz="2000" spc="300" dirty="0">
                <a:solidFill>
                  <a:srgbClr val="474744"/>
                </a:solidFill>
                <a:cs typeface="+mn-ea"/>
                <a:sym typeface="+mn-lt"/>
              </a:rPr>
              <a:t>包含：</a:t>
            </a:r>
            <a:r>
              <a:rPr lang="en-US" altLang="zh-CN" sz="2000" b="1" u="sng" spc="300" dirty="0">
                <a:solidFill>
                  <a:srgbClr val="474744"/>
                </a:solidFill>
                <a:cs typeface="+mn-ea"/>
                <a:sym typeface="+mn-lt"/>
              </a:rPr>
              <a:t>1459</a:t>
            </a:r>
            <a:r>
              <a:rPr lang="zh-CN" altLang="en-US" sz="2000" b="1" u="sng" spc="300" dirty="0">
                <a:solidFill>
                  <a:srgbClr val="474744"/>
                </a:solidFill>
                <a:cs typeface="+mn-ea"/>
                <a:sym typeface="+mn-lt"/>
              </a:rPr>
              <a:t>条</a:t>
            </a:r>
            <a:r>
              <a:rPr lang="zh-CN" altLang="en-US" sz="2000" spc="300" dirty="0">
                <a:solidFill>
                  <a:srgbClr val="474744"/>
                </a:solidFill>
                <a:cs typeface="+mn-ea"/>
                <a:sym typeface="+mn-lt"/>
              </a:rPr>
              <a:t>数据，</a:t>
            </a:r>
            <a:endParaRPr lang="zh-CN" altLang="en-US" sz="2000" spc="300" dirty="0">
              <a:solidFill>
                <a:srgbClr val="474744"/>
              </a:solidFill>
              <a:cs typeface="+mn-ea"/>
              <a:sym typeface="+mn-lt"/>
            </a:endParaRPr>
          </a:p>
          <a:p>
            <a:pPr algn="ctr" defTabSz="899795"/>
            <a:r>
              <a:rPr lang="en-US" altLang="zh-CN" sz="2000" b="1" u="sng" spc="300" dirty="0">
                <a:solidFill>
                  <a:srgbClr val="474744"/>
                </a:solidFill>
                <a:cs typeface="+mn-ea"/>
                <a:sym typeface="+mn-lt"/>
              </a:rPr>
              <a:t>2</a:t>
            </a:r>
            <a:r>
              <a:rPr lang="zh-CN" altLang="en-US" sz="2000" b="1" u="sng" spc="300" dirty="0">
                <a:solidFill>
                  <a:srgbClr val="474744"/>
                </a:solidFill>
                <a:cs typeface="+mn-ea"/>
                <a:sym typeface="+mn-lt"/>
              </a:rPr>
              <a:t>个</a:t>
            </a:r>
            <a:r>
              <a:rPr lang="zh-CN" altLang="en-US" sz="2000" spc="300" dirty="0">
                <a:solidFill>
                  <a:srgbClr val="474744"/>
                </a:solidFill>
                <a:cs typeface="+mn-ea"/>
                <a:sym typeface="+mn-lt"/>
              </a:rPr>
              <a:t>字段</a:t>
            </a:r>
            <a:endParaRPr lang="zh-CN" altLang="en-US" sz="2000" spc="300" dirty="0">
              <a:solidFill>
                <a:srgbClr val="474744"/>
              </a:solidFill>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8" name="椭圆 7"/>
          <p:cNvSpPr/>
          <p:nvPr/>
        </p:nvSpPr>
        <p:spPr>
          <a:xfrm>
            <a:off x="4716691" y="1102904"/>
            <a:ext cx="2826911" cy="2826911"/>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292417" y="1662279"/>
            <a:ext cx="1675459" cy="1708160"/>
          </a:xfrm>
          <a:prstGeom prst="rect">
            <a:avLst/>
          </a:prstGeom>
          <a:noFill/>
        </p:spPr>
        <p:txBody>
          <a:bodyPr wrap="none" rtlCol="0">
            <a:spAutoFit/>
          </a:bodyPr>
          <a:lstStyle/>
          <a:p>
            <a:pPr algn="ctr"/>
            <a:r>
              <a:rPr lang="en-US" altLang="zh-CN" sz="10500" dirty="0">
                <a:solidFill>
                  <a:schemeClr val="bg1"/>
                </a:solidFill>
                <a:cs typeface="+mn-ea"/>
                <a:sym typeface="+mn-lt"/>
              </a:rPr>
              <a:t>04</a:t>
            </a:r>
            <a:endParaRPr lang="zh-CN" altLang="en-US" sz="10500">
              <a:solidFill>
                <a:schemeClr val="bg1"/>
              </a:solidFill>
              <a:cs typeface="+mn-ea"/>
              <a:sym typeface="+mn-lt"/>
            </a:endParaRPr>
          </a:p>
        </p:txBody>
      </p:sp>
      <p:sp>
        <p:nvSpPr>
          <p:cNvPr id="47" name="Rectangle 4"/>
          <p:cNvSpPr/>
          <p:nvPr/>
        </p:nvSpPr>
        <p:spPr>
          <a:xfrm>
            <a:off x="3616306" y="4174289"/>
            <a:ext cx="4959388" cy="768350"/>
          </a:xfrm>
          <a:prstGeom prst="rect">
            <a:avLst/>
          </a:prstGeom>
        </p:spPr>
        <p:txBody>
          <a:bodyPr wrap="square">
            <a:spAutoFit/>
          </a:bodyPr>
          <a:lstStyle/>
          <a:p>
            <a:pPr algn="ctr" defTabSz="899795"/>
            <a:r>
              <a:rPr lang="zh-CN" altLang="en-US" sz="4400" spc="300" dirty="0">
                <a:solidFill>
                  <a:srgbClr val="474744"/>
                </a:solidFill>
                <a:cs typeface="+mn-ea"/>
                <a:sym typeface="+mn-lt"/>
              </a:rPr>
              <a:t>竞赛排名</a:t>
            </a:r>
            <a:endParaRPr lang="zh-CN" altLang="en-US" sz="4400" spc="300" dirty="0">
              <a:solidFill>
                <a:srgbClr val="474744"/>
              </a:solidFill>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sym typeface="+mn-lt"/>
              </a:rPr>
              <a:t>竞赛排名</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
        <p:nvSpPr>
          <p:cNvPr id="16" name="Rectangle 4"/>
          <p:cNvSpPr/>
          <p:nvPr/>
        </p:nvSpPr>
        <p:spPr>
          <a:xfrm>
            <a:off x="1232535" y="2763520"/>
            <a:ext cx="4388485" cy="953135"/>
          </a:xfrm>
          <a:prstGeom prst="rect">
            <a:avLst/>
          </a:prstGeom>
        </p:spPr>
        <p:txBody>
          <a:bodyPr wrap="square">
            <a:spAutoFit/>
          </a:bodyPr>
          <a:p>
            <a:pPr algn="ctr" defTabSz="899795"/>
            <a:r>
              <a:rPr lang="zh-CN" altLang="en-US" sz="2800" spc="300" dirty="0">
                <a:solidFill>
                  <a:srgbClr val="474744"/>
                </a:solidFill>
                <a:cs typeface="+mn-ea"/>
                <a:sym typeface="+mn-lt"/>
              </a:rPr>
              <a:t>竞赛排名：</a:t>
            </a:r>
            <a:r>
              <a:rPr lang="en-US" altLang="zh-CN" sz="2800" spc="300" dirty="0">
                <a:solidFill>
                  <a:srgbClr val="474744"/>
                </a:solidFill>
                <a:cs typeface="+mn-ea"/>
                <a:sym typeface="+mn-lt"/>
              </a:rPr>
              <a:t>1441/5437</a:t>
            </a:r>
            <a:endParaRPr lang="en-US" altLang="zh-CN" sz="2800" spc="300" dirty="0">
              <a:solidFill>
                <a:srgbClr val="474744"/>
              </a:solidFill>
              <a:cs typeface="+mn-ea"/>
              <a:sym typeface="+mn-lt"/>
            </a:endParaRPr>
          </a:p>
          <a:p>
            <a:pPr algn="ctr" defTabSz="899795"/>
            <a:r>
              <a:rPr lang="zh-CN" altLang="en-US" sz="2800" b="1" spc="300" dirty="0">
                <a:solidFill>
                  <a:srgbClr val="474744"/>
                </a:solidFill>
                <a:latin typeface="Calibri" panose="020F0502020204030204" charset="0"/>
                <a:cs typeface="+mn-ea"/>
                <a:sym typeface="+mn-lt"/>
              </a:rPr>
              <a:t>                （</a:t>
            </a:r>
            <a:r>
              <a:rPr lang="en-US" altLang="zh-CN" sz="2800" b="1" spc="300" dirty="0">
                <a:solidFill>
                  <a:srgbClr val="474744"/>
                </a:solidFill>
                <a:latin typeface="Calibri" panose="020F0502020204030204" charset="0"/>
                <a:cs typeface="+mn-ea"/>
                <a:sym typeface="+mn-lt"/>
              </a:rPr>
              <a:t>26%</a:t>
            </a:r>
            <a:r>
              <a:rPr lang="zh-CN" altLang="en-US" sz="2800" b="1" spc="300" dirty="0">
                <a:solidFill>
                  <a:srgbClr val="474744"/>
                </a:solidFill>
                <a:latin typeface="Calibri" panose="020F0502020204030204" charset="0"/>
                <a:cs typeface="+mn-ea"/>
                <a:sym typeface="+mn-lt"/>
              </a:rPr>
              <a:t>）</a:t>
            </a:r>
            <a:endParaRPr lang="zh-CN" altLang="en-US" sz="2800" b="1" spc="300" dirty="0">
              <a:solidFill>
                <a:srgbClr val="474744"/>
              </a:solidFill>
              <a:latin typeface="Calibri" panose="020F0502020204030204" charset="0"/>
              <a:cs typeface="+mn-ea"/>
              <a:sym typeface="+mn-lt"/>
            </a:endParaRPr>
          </a:p>
        </p:txBody>
      </p:sp>
      <p:pic>
        <p:nvPicPr>
          <p:cNvPr id="3" name="图片 2" descr="A(M~YHZDZOVXT1[JTAECALG"/>
          <p:cNvPicPr>
            <a:picLocks noChangeAspect="1"/>
          </p:cNvPicPr>
          <p:nvPr/>
        </p:nvPicPr>
        <p:blipFill>
          <a:blip r:embed="rId3"/>
          <a:stretch>
            <a:fillRect/>
          </a:stretch>
        </p:blipFill>
        <p:spPr>
          <a:xfrm>
            <a:off x="6440805" y="1793875"/>
            <a:ext cx="4902200" cy="3270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grpSp>
        <p:nvGrpSpPr>
          <p:cNvPr id="21" name="组合 20"/>
          <p:cNvGrpSpPr/>
          <p:nvPr/>
        </p:nvGrpSpPr>
        <p:grpSpPr>
          <a:xfrm>
            <a:off x="5344575" y="1325262"/>
            <a:ext cx="1502851" cy="245551"/>
            <a:chOff x="5194598" y="596278"/>
            <a:chExt cx="1502851" cy="245551"/>
          </a:xfrm>
        </p:grpSpPr>
        <p:sp>
          <p:nvSpPr>
            <p:cNvPr id="22" name="椭圆 21"/>
            <p:cNvSpPr/>
            <p:nvPr/>
          </p:nvSpPr>
          <p:spPr>
            <a:xfrm>
              <a:off x="5194598" y="596278"/>
              <a:ext cx="245551" cy="245551"/>
            </a:xfrm>
            <a:prstGeom prst="ellipse">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5823248" y="596278"/>
              <a:ext cx="245551" cy="245551"/>
            </a:xfrm>
            <a:prstGeom prst="ellipse">
              <a:avLst/>
            </a:prstGeom>
            <a:solidFill>
              <a:srgbClr val="299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6451898" y="596278"/>
              <a:ext cx="245551" cy="245551"/>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Rectangle 4"/>
          <p:cNvSpPr/>
          <p:nvPr/>
        </p:nvSpPr>
        <p:spPr>
          <a:xfrm>
            <a:off x="3616306" y="255718"/>
            <a:ext cx="4959388" cy="768350"/>
          </a:xfrm>
          <a:prstGeom prst="rect">
            <a:avLst/>
          </a:prstGeom>
        </p:spPr>
        <p:txBody>
          <a:bodyPr wrap="square">
            <a:spAutoFit/>
          </a:bodyPr>
          <a:lstStyle/>
          <a:p>
            <a:pPr algn="ctr" defTabSz="899795"/>
            <a:r>
              <a:rPr lang="zh-CN" altLang="en-US" sz="4400" spc="300" dirty="0">
                <a:solidFill>
                  <a:srgbClr val="474744"/>
                </a:solidFill>
                <a:cs typeface="+mn-ea"/>
                <a:sym typeface="+mn-lt"/>
              </a:rPr>
              <a:t>结语</a:t>
            </a:r>
            <a:endParaRPr lang="zh-CN" altLang="en-US" sz="4400" spc="300" dirty="0">
              <a:solidFill>
                <a:srgbClr val="474744"/>
              </a:solidFill>
              <a:cs typeface="+mn-ea"/>
              <a:sym typeface="+mn-lt"/>
            </a:endParaRPr>
          </a:p>
        </p:txBody>
      </p:sp>
      <p:cxnSp>
        <p:nvCxnSpPr>
          <p:cNvPr id="27" name="直接连接符 26"/>
          <p:cNvCxnSpPr/>
          <p:nvPr/>
        </p:nvCxnSpPr>
        <p:spPr>
          <a:xfrm>
            <a:off x="4998720" y="1025159"/>
            <a:ext cx="219456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4"/>
          <p:cNvSpPr/>
          <p:nvPr/>
        </p:nvSpPr>
        <p:spPr>
          <a:xfrm>
            <a:off x="986155" y="1910080"/>
            <a:ext cx="11018520" cy="3230245"/>
          </a:xfrm>
          <a:prstGeom prst="rect">
            <a:avLst/>
          </a:prstGeom>
        </p:spPr>
        <p:txBody>
          <a:bodyPr wrap="square">
            <a:spAutoFit/>
          </a:bodyPr>
          <a:p>
            <a:pPr algn="l" defTabSz="899795"/>
            <a:r>
              <a:rPr lang="zh-CN" altLang="en-US" sz="2800" b="1" spc="300" dirty="0">
                <a:solidFill>
                  <a:srgbClr val="474744"/>
                </a:solidFill>
                <a:latin typeface="Calibri" panose="020F0502020204030204" charset="0"/>
                <a:cs typeface="+mn-ea"/>
                <a:sym typeface="+mn-lt"/>
              </a:rPr>
              <a:t>进步：</a:t>
            </a:r>
            <a:r>
              <a:rPr lang="zh-CN" altLang="en-US" sz="2000" b="1" spc="300" dirty="0">
                <a:solidFill>
                  <a:srgbClr val="474744"/>
                </a:solidFill>
                <a:latin typeface="Calibri" panose="020F0502020204030204" charset="0"/>
                <a:cs typeface="+mn-ea"/>
                <a:sym typeface="+mn-lt"/>
              </a:rPr>
              <a:t>两个月的数据挖掘学习，自己实现了从零基础小白到入门的第一步；</a:t>
            </a:r>
            <a:endParaRPr lang="zh-CN" altLang="en-US" sz="2000" b="1" spc="300" dirty="0">
              <a:solidFill>
                <a:srgbClr val="474744"/>
              </a:solidFill>
              <a:latin typeface="Calibri" panose="020F0502020204030204" charset="0"/>
              <a:cs typeface="+mn-ea"/>
              <a:sym typeface="+mn-lt"/>
            </a:endParaRPr>
          </a:p>
          <a:p>
            <a:pPr algn="l" defTabSz="899795"/>
            <a:r>
              <a:rPr lang="zh-CN" altLang="en-US" sz="2000" b="1" spc="300" dirty="0">
                <a:solidFill>
                  <a:srgbClr val="474744"/>
                </a:solidFill>
                <a:latin typeface="Calibri" panose="020F0502020204030204" charset="0"/>
                <a:cs typeface="+mn-ea"/>
                <a:sym typeface="+mn-lt"/>
              </a:rPr>
              <a:t>            遇到困难也没有放弃，即使完成的并不完美，但也坚持到了最后；</a:t>
            </a:r>
            <a:endParaRPr lang="zh-CN" altLang="en-US" sz="2000" b="1" spc="300" dirty="0">
              <a:solidFill>
                <a:srgbClr val="474744"/>
              </a:solidFill>
              <a:latin typeface="Calibri" panose="020F0502020204030204" charset="0"/>
              <a:cs typeface="+mn-ea"/>
              <a:sym typeface="+mn-lt"/>
            </a:endParaRPr>
          </a:p>
          <a:p>
            <a:pPr algn="l" defTabSz="899795"/>
            <a:r>
              <a:rPr lang="zh-CN" altLang="en-US" sz="2000" b="1" spc="300" dirty="0">
                <a:solidFill>
                  <a:srgbClr val="474744"/>
                </a:solidFill>
                <a:latin typeface="Calibri" panose="020F0502020204030204" charset="0"/>
                <a:cs typeface="+mn-ea"/>
                <a:sym typeface="+mn-lt"/>
              </a:rPr>
              <a:t>            在实践中了</a:t>
            </a:r>
            <a:r>
              <a:rPr lang="zh-CN" altLang="en-US" sz="2000" b="1" spc="300" dirty="0">
                <a:solidFill>
                  <a:srgbClr val="474744"/>
                </a:solidFill>
                <a:latin typeface="Calibri" panose="020F0502020204030204" charset="0"/>
                <a:cs typeface="+mn-ea"/>
                <a:sym typeface="+mn-lt"/>
              </a:rPr>
              <a:t>锻炼编程能力。</a:t>
            </a:r>
            <a:endParaRPr lang="zh-CN" altLang="en-US" sz="2000" b="1" spc="300" dirty="0">
              <a:solidFill>
                <a:srgbClr val="474744"/>
              </a:solidFill>
              <a:latin typeface="Calibri" panose="020F0502020204030204" charset="0"/>
              <a:cs typeface="+mn-ea"/>
              <a:sym typeface="+mn-lt"/>
            </a:endParaRPr>
          </a:p>
          <a:p>
            <a:pPr algn="l" defTabSz="899795"/>
            <a:endParaRPr lang="zh-CN" altLang="en-US" sz="2000" b="1" spc="300" dirty="0">
              <a:solidFill>
                <a:srgbClr val="474744"/>
              </a:solidFill>
              <a:latin typeface="Calibri" panose="020F0502020204030204" charset="0"/>
              <a:cs typeface="+mn-ea"/>
              <a:sym typeface="+mn-lt"/>
            </a:endParaRPr>
          </a:p>
          <a:p>
            <a:pPr algn="l" defTabSz="899795">
              <a:buClrTx/>
              <a:buSzTx/>
              <a:buNone/>
            </a:pPr>
            <a:r>
              <a:rPr lang="zh-CN" altLang="en-US" sz="2800" b="1" spc="300" dirty="0">
                <a:solidFill>
                  <a:srgbClr val="474744"/>
                </a:solidFill>
                <a:latin typeface="Calibri" panose="020F0502020204030204" charset="0"/>
                <a:cs typeface="+mn-ea"/>
                <a:sym typeface="+mn-lt"/>
              </a:rPr>
              <a:t>不足：</a:t>
            </a:r>
            <a:r>
              <a:rPr lang="zh-CN" altLang="en-US" sz="2000" b="1" spc="300" dirty="0">
                <a:solidFill>
                  <a:srgbClr val="474744"/>
                </a:solidFill>
                <a:latin typeface="Calibri" panose="020F0502020204030204" charset="0"/>
                <a:cs typeface="+mn-ea"/>
                <a:sym typeface="+mn-lt"/>
              </a:rPr>
              <a:t>特征工程完成的比较吃力，对数据的理解能力还需锻炼；</a:t>
            </a:r>
            <a:endParaRPr lang="zh-CN" altLang="en-US" sz="2000" b="1" spc="300" dirty="0">
              <a:solidFill>
                <a:srgbClr val="474744"/>
              </a:solidFill>
              <a:latin typeface="Calibri" panose="020F0502020204030204" charset="0"/>
              <a:cs typeface="+mn-ea"/>
              <a:sym typeface="+mn-lt"/>
            </a:endParaRPr>
          </a:p>
          <a:p>
            <a:pPr algn="l" defTabSz="899795">
              <a:buClrTx/>
              <a:buSzTx/>
              <a:buNone/>
            </a:pPr>
            <a:r>
              <a:rPr lang="zh-CN" altLang="en-US" sz="2000" b="1" spc="300" dirty="0">
                <a:solidFill>
                  <a:srgbClr val="474744"/>
                </a:solidFill>
                <a:latin typeface="Calibri" panose="020F0502020204030204" charset="0"/>
                <a:cs typeface="+mn-ea"/>
                <a:sym typeface="+mn-lt"/>
              </a:rPr>
              <a:t>            比较被动地采纳他人的数据处理经验，归根结底还是自己经验太少；</a:t>
            </a:r>
            <a:endParaRPr lang="zh-CN" altLang="en-US" sz="2000" b="1" spc="300" dirty="0">
              <a:solidFill>
                <a:srgbClr val="474744"/>
              </a:solidFill>
              <a:latin typeface="Calibri" panose="020F0502020204030204" charset="0"/>
              <a:cs typeface="+mn-ea"/>
              <a:sym typeface="+mn-lt"/>
            </a:endParaRPr>
          </a:p>
          <a:p>
            <a:pPr algn="l" defTabSz="899795">
              <a:buClrTx/>
              <a:buSzTx/>
              <a:buNone/>
            </a:pPr>
            <a:r>
              <a:rPr lang="zh-CN" altLang="en-US" sz="2000" b="1" spc="300" dirty="0">
                <a:solidFill>
                  <a:srgbClr val="474744"/>
                </a:solidFill>
                <a:latin typeface="Calibri" panose="020F0502020204030204" charset="0"/>
                <a:cs typeface="+mn-ea"/>
                <a:sym typeface="+mn-lt"/>
              </a:rPr>
              <a:t>            对模型理解不深，知其然不知其所以然；</a:t>
            </a:r>
            <a:endParaRPr lang="zh-CN" altLang="en-US" sz="2000" b="1" spc="300" dirty="0">
              <a:solidFill>
                <a:srgbClr val="474744"/>
              </a:solidFill>
              <a:latin typeface="Calibri" panose="020F0502020204030204" charset="0"/>
              <a:cs typeface="+mn-ea"/>
              <a:sym typeface="+mn-lt"/>
            </a:endParaRPr>
          </a:p>
          <a:p>
            <a:pPr algn="l" defTabSz="899795">
              <a:buClrTx/>
              <a:buSzTx/>
              <a:buNone/>
            </a:pPr>
            <a:endParaRPr lang="zh-CN" altLang="en-US" sz="2000" b="1" spc="300" dirty="0">
              <a:solidFill>
                <a:srgbClr val="474744"/>
              </a:solidFill>
              <a:latin typeface="Calibri" panose="020F0502020204030204" charset="0"/>
              <a:cs typeface="+mn-ea"/>
              <a:sym typeface="+mn-lt"/>
            </a:endParaRPr>
          </a:p>
          <a:p>
            <a:pPr algn="l" defTabSz="899795">
              <a:buClrTx/>
              <a:buSzTx/>
              <a:buNone/>
            </a:pPr>
            <a:r>
              <a:rPr lang="zh-CN" altLang="en-US" sz="2800" b="1" spc="300" dirty="0">
                <a:solidFill>
                  <a:srgbClr val="474744"/>
                </a:solidFill>
                <a:latin typeface="Calibri" panose="020F0502020204030204" charset="0"/>
                <a:cs typeface="+mn-ea"/>
                <a:sym typeface="+mn-lt"/>
              </a:rPr>
              <a:t>未来：</a:t>
            </a:r>
            <a:r>
              <a:rPr lang="zh-CN" altLang="en-US" sz="2000" b="1" spc="300" dirty="0">
                <a:solidFill>
                  <a:srgbClr val="474744"/>
                </a:solidFill>
                <a:latin typeface="Calibri" panose="020F0502020204030204" charset="0"/>
                <a:cs typeface="+mn-ea"/>
                <a:sym typeface="+mn-lt"/>
              </a:rPr>
              <a:t>继续在项目中学习，提升</a:t>
            </a:r>
            <a:r>
              <a:rPr lang="zh-CN" altLang="en-US" sz="2000" b="1" u="sng" spc="300" dirty="0">
                <a:solidFill>
                  <a:schemeClr val="accent2">
                    <a:lumMod val="75000"/>
                  </a:schemeClr>
                </a:solidFill>
                <a:latin typeface="Calibri" panose="020F0502020204030204" charset="0"/>
                <a:cs typeface="+mn-ea"/>
                <a:sym typeface="+mn-lt"/>
              </a:rPr>
              <a:t>编程能力</a:t>
            </a:r>
            <a:r>
              <a:rPr lang="zh-CN" altLang="en-US" sz="2000" b="1" spc="300" dirty="0">
                <a:solidFill>
                  <a:srgbClr val="474744"/>
                </a:solidFill>
                <a:latin typeface="Calibri" panose="020F0502020204030204" charset="0"/>
                <a:cs typeface="+mn-ea"/>
                <a:sym typeface="+mn-lt"/>
              </a:rPr>
              <a:t>、培养</a:t>
            </a:r>
            <a:r>
              <a:rPr lang="zh-CN" altLang="en-US" sz="2000" b="1" u="sng" spc="300" dirty="0">
                <a:solidFill>
                  <a:schemeClr val="accent2">
                    <a:lumMod val="75000"/>
                  </a:schemeClr>
                </a:solidFill>
                <a:latin typeface="Calibri" panose="020F0502020204030204" charset="0"/>
                <a:cs typeface="+mn-ea"/>
                <a:sym typeface="+mn-lt"/>
              </a:rPr>
              <a:t>分析思维</a:t>
            </a:r>
            <a:r>
              <a:rPr lang="zh-CN" altLang="en-US" sz="2000" b="1" spc="300" dirty="0">
                <a:solidFill>
                  <a:srgbClr val="474744"/>
                </a:solidFill>
                <a:latin typeface="Calibri" panose="020F0502020204030204" charset="0"/>
                <a:cs typeface="+mn-ea"/>
                <a:sym typeface="+mn-lt"/>
              </a:rPr>
              <a:t>。</a:t>
            </a:r>
            <a:endParaRPr lang="zh-CN" altLang="en-US" sz="2800" b="1" spc="300" dirty="0">
              <a:solidFill>
                <a:srgbClr val="474744"/>
              </a:solidFill>
              <a:latin typeface="Calibri" panose="020F0502020204030204" charset="0"/>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l="472" t="9691" r="472" b="25787"/>
          <a:stretch>
            <a:fillRect/>
          </a:stretch>
        </p:blipFill>
        <p:spPr>
          <a:xfrm>
            <a:off x="0" y="-25612"/>
            <a:ext cx="12192000" cy="3744686"/>
          </a:xfrm>
          <a:prstGeom prst="rect">
            <a:avLst/>
          </a:prstGeom>
        </p:spPr>
      </p:pic>
      <p:sp>
        <p:nvSpPr>
          <p:cNvPr id="40" name="矩形 39"/>
          <p:cNvSpPr/>
          <p:nvPr/>
        </p:nvSpPr>
        <p:spPr>
          <a:xfrm>
            <a:off x="635" y="-25400"/>
            <a:ext cx="12192000" cy="68834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92" tIns="23446" rIns="46892" bIns="23446" numCol="1" spcCol="0" rtlCol="0" fromWordArt="0" anchor="ctr" anchorCtr="0" forceAA="0" compatLnSpc="1">
            <a:noAutofit/>
          </a:bodyPr>
          <a:lstStyle/>
          <a:p>
            <a:pPr algn="ctr" defTabSz="899795"/>
            <a:endParaRPr lang="zh-CN" altLang="en-US" sz="1770">
              <a:solidFill>
                <a:srgbClr val="FFFFFF"/>
              </a:solidFill>
              <a:cs typeface="+mn-ea"/>
              <a:sym typeface="+mn-lt"/>
            </a:endParaRPr>
          </a:p>
        </p:txBody>
      </p:sp>
      <p:sp>
        <p:nvSpPr>
          <p:cNvPr id="43" name="Rectangle 4"/>
          <p:cNvSpPr/>
          <p:nvPr/>
        </p:nvSpPr>
        <p:spPr>
          <a:xfrm>
            <a:off x="2035448" y="2611410"/>
            <a:ext cx="7808685" cy="1106805"/>
          </a:xfrm>
          <a:prstGeom prst="rect">
            <a:avLst/>
          </a:prstGeom>
        </p:spPr>
        <p:txBody>
          <a:bodyPr wrap="square">
            <a:spAutoFit/>
          </a:bodyPr>
          <a:lstStyle/>
          <a:p>
            <a:pPr algn="ctr" defTabSz="899795"/>
            <a:r>
              <a:rPr lang="zh-CN" altLang="en-US" sz="6600" spc="300" dirty="0">
                <a:solidFill>
                  <a:srgbClr val="FFFFFF"/>
                </a:solidFill>
                <a:cs typeface="+mn-ea"/>
                <a:sym typeface="+mn-lt"/>
              </a:rPr>
              <a:t>感谢聆听</a:t>
            </a:r>
            <a:endParaRPr lang="zh-CN" altLang="en-US" sz="6600" spc="300" dirty="0">
              <a:solidFill>
                <a:srgbClr val="FFFFFF"/>
              </a:solidFill>
              <a:cs typeface="+mn-ea"/>
              <a:sym typeface="+mn-lt"/>
            </a:endParaRPr>
          </a:p>
        </p:txBody>
      </p:sp>
      <p:cxnSp>
        <p:nvCxnSpPr>
          <p:cNvPr id="46" name="直接连接符 45"/>
          <p:cNvCxnSpPr/>
          <p:nvPr/>
        </p:nvCxnSpPr>
        <p:spPr>
          <a:xfrm>
            <a:off x="4517768" y="3918288"/>
            <a:ext cx="28427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8" name="椭圆 7"/>
          <p:cNvSpPr/>
          <p:nvPr/>
        </p:nvSpPr>
        <p:spPr>
          <a:xfrm>
            <a:off x="4716691" y="1102904"/>
            <a:ext cx="2826911" cy="2826911"/>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292417" y="1662279"/>
            <a:ext cx="1675459" cy="1708160"/>
          </a:xfrm>
          <a:prstGeom prst="rect">
            <a:avLst/>
          </a:prstGeom>
          <a:noFill/>
        </p:spPr>
        <p:txBody>
          <a:bodyPr wrap="none" rtlCol="0">
            <a:spAutoFit/>
          </a:bodyPr>
          <a:lstStyle/>
          <a:p>
            <a:pPr algn="ctr"/>
            <a:r>
              <a:rPr lang="en-US" altLang="zh-CN" sz="10500" dirty="0">
                <a:solidFill>
                  <a:schemeClr val="bg1"/>
                </a:solidFill>
                <a:cs typeface="+mn-ea"/>
                <a:sym typeface="+mn-lt"/>
              </a:rPr>
              <a:t>01</a:t>
            </a:r>
            <a:endParaRPr lang="zh-CN" altLang="en-US" sz="10500">
              <a:solidFill>
                <a:schemeClr val="bg1"/>
              </a:solidFill>
              <a:cs typeface="+mn-ea"/>
              <a:sym typeface="+mn-lt"/>
            </a:endParaRPr>
          </a:p>
        </p:txBody>
      </p:sp>
      <p:sp>
        <p:nvSpPr>
          <p:cNvPr id="47" name="Rectangle 4"/>
          <p:cNvSpPr/>
          <p:nvPr/>
        </p:nvSpPr>
        <p:spPr>
          <a:xfrm>
            <a:off x="3616306" y="4174289"/>
            <a:ext cx="4959388" cy="768350"/>
          </a:xfrm>
          <a:prstGeom prst="rect">
            <a:avLst/>
          </a:prstGeom>
        </p:spPr>
        <p:txBody>
          <a:bodyPr wrap="square">
            <a:spAutoFit/>
          </a:bodyPr>
          <a:lstStyle/>
          <a:p>
            <a:pPr algn="ctr" defTabSz="899795"/>
            <a:r>
              <a:rPr lang="zh-CN" altLang="en-US" sz="4400" spc="300" dirty="0">
                <a:solidFill>
                  <a:srgbClr val="474744"/>
                </a:solidFill>
                <a:cs typeface="+mn-ea"/>
                <a:sym typeface="+mn-lt"/>
              </a:rPr>
              <a:t>赛题介绍</a:t>
            </a:r>
            <a:endParaRPr lang="zh-CN" altLang="en-US" sz="4400" spc="300" dirty="0">
              <a:solidFill>
                <a:srgbClr val="474744"/>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33" name="Rectangle 4"/>
          <p:cNvSpPr/>
          <p:nvPr/>
        </p:nvSpPr>
        <p:spPr>
          <a:xfrm>
            <a:off x="634365" y="3052445"/>
            <a:ext cx="4509135" cy="583565"/>
          </a:xfrm>
          <a:prstGeom prst="rect">
            <a:avLst/>
          </a:prstGeom>
        </p:spPr>
        <p:txBody>
          <a:bodyPr wrap="square">
            <a:spAutoFit/>
          </a:bodyPr>
          <a:lstStyle/>
          <a:p>
            <a:pPr algn="ctr" defTabSz="899795"/>
            <a:r>
              <a:rPr lang="zh-CN" altLang="en-US" sz="3200" spc="300" dirty="0">
                <a:solidFill>
                  <a:srgbClr val="474744"/>
                </a:solidFill>
                <a:cs typeface="+mn-ea"/>
                <a:sym typeface="+mn-lt"/>
              </a:rPr>
              <a:t>题目来源</a:t>
            </a:r>
            <a:r>
              <a:rPr lang="en-US" altLang="zh-CN" sz="3200" spc="300" dirty="0">
                <a:solidFill>
                  <a:srgbClr val="474744"/>
                </a:solidFill>
                <a:cs typeface="+mn-ea"/>
                <a:sym typeface="+mn-lt"/>
              </a:rPr>
              <a:t>——Kaggle</a:t>
            </a:r>
            <a:endParaRPr lang="en-US" altLang="zh-CN" sz="3200" spc="300" dirty="0">
              <a:solidFill>
                <a:srgbClr val="474744"/>
              </a:solidFill>
              <a:cs typeface="+mn-ea"/>
              <a:sym typeface="+mn-lt"/>
            </a:endParaRPr>
          </a:p>
        </p:txBody>
      </p:sp>
      <p:pic>
        <p:nvPicPr>
          <p:cNvPr id="4" name="图片 3"/>
          <p:cNvPicPr>
            <a:picLocks noChangeAspect="1"/>
          </p:cNvPicPr>
          <p:nvPr/>
        </p:nvPicPr>
        <p:blipFill>
          <a:blip r:embed="rId1"/>
          <a:srcRect l="18708" t="20882" r="15333" b="5028"/>
          <a:stretch>
            <a:fillRect/>
          </a:stretch>
        </p:blipFill>
        <p:spPr>
          <a:xfrm>
            <a:off x="5260975" y="1522730"/>
            <a:ext cx="6243320" cy="3945255"/>
          </a:xfrm>
          <a:prstGeom prst="rect">
            <a:avLst/>
          </a:prstGeom>
        </p:spPr>
      </p:pic>
      <p:sp>
        <p:nvSpPr>
          <p:cNvPr id="30" name="矩形 29"/>
          <p:cNvSpPr/>
          <p:nvPr userDrawn="1">
            <p:custDataLst>
              <p:tags r:id="rId2"/>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31" name="文本框 30"/>
          <p:cNvSpPr txBox="1"/>
          <p:nvPr>
            <p:custDataLst>
              <p:tags r:id="rId3"/>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sym typeface="+mn-lt"/>
              </a:rPr>
              <a:t>赛题介绍</a:t>
            </a:r>
            <a:r>
              <a:rPr lang="en-US" altLang="zh-CN" sz="3400" b="1" spc="180" dirty="0">
                <a:solidFill>
                  <a:schemeClr val="lt1"/>
                </a:solidFill>
                <a:latin typeface="微软雅黑" panose="020B0503020204020204" charset="-122"/>
                <a:ea typeface="微软雅黑" panose="020B0503020204020204" charset="-122"/>
                <a:sym typeface="+mn-lt"/>
              </a:rPr>
              <a:t>——</a:t>
            </a:r>
            <a:r>
              <a:rPr lang="zh-CN" altLang="en-US" sz="3400" b="1" spc="180" dirty="0">
                <a:solidFill>
                  <a:schemeClr val="lt1"/>
                </a:solidFill>
                <a:latin typeface="微软雅黑" panose="020B0503020204020204" charset="-122"/>
                <a:ea typeface="微软雅黑" panose="020B0503020204020204" charset="-122"/>
                <a:sym typeface="+mn-lt"/>
              </a:rPr>
              <a:t>题目来源</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0100" t="2864" r="33550" b="16338"/>
          <a:stretch>
            <a:fillRect/>
          </a:stretch>
        </p:blipFill>
        <p:spPr>
          <a:xfrm>
            <a:off x="1774825" y="2320238"/>
            <a:ext cx="2825497" cy="2322576"/>
          </a:xfrm>
          <a:prstGeom prst="rect">
            <a:avLst/>
          </a:prstGeom>
        </p:spPr>
      </p:pic>
      <p:sp>
        <p:nvSpPr>
          <p:cNvPr id="4" name="矩形 3"/>
          <p:cNvSpPr/>
          <p:nvPr/>
        </p:nvSpPr>
        <p:spPr>
          <a:xfrm>
            <a:off x="4599432" y="2311093"/>
            <a:ext cx="5817743" cy="2322000"/>
          </a:xfrm>
          <a:prstGeom prst="rect">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1774825" y="4633093"/>
            <a:ext cx="8642350" cy="1200507"/>
          </a:xfrm>
          <a:prstGeom prst="rect">
            <a:avLst/>
          </a:prstGeom>
          <a:solidFill>
            <a:srgbClr val="299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Rectangle 4"/>
          <p:cNvSpPr/>
          <p:nvPr/>
        </p:nvSpPr>
        <p:spPr>
          <a:xfrm>
            <a:off x="1935163" y="4971736"/>
            <a:ext cx="8321675" cy="737235"/>
          </a:xfrm>
          <a:prstGeom prst="rect">
            <a:avLst/>
          </a:prstGeom>
        </p:spPr>
        <p:txBody>
          <a:bodyPr wrap="square">
            <a:spAutoFit/>
          </a:bodyPr>
          <a:lstStyle/>
          <a:p>
            <a:pPr algn="just" defTabSz="899795"/>
            <a:r>
              <a:rPr lang="zh-CN" altLang="en-US" sz="1400" b="1" u="sng" spc="300" dirty="0">
                <a:solidFill>
                  <a:schemeClr val="accent4">
                    <a:lumMod val="20000"/>
                    <a:lumOff val="80000"/>
                  </a:schemeClr>
                </a:solidFill>
                <a:cs typeface="+mn-ea"/>
                <a:sym typeface="+mn-lt"/>
              </a:rPr>
              <a:t>预测结果评估方法</a:t>
            </a:r>
            <a:r>
              <a:rPr lang="zh-CN" altLang="en-US" sz="1400" spc="300" dirty="0">
                <a:solidFill>
                  <a:schemeClr val="bg1"/>
                </a:solidFill>
                <a:cs typeface="+mn-ea"/>
                <a:sym typeface="+mn-lt"/>
              </a:rPr>
              <a:t>：</a:t>
            </a:r>
            <a:r>
              <a:rPr lang="en-US" altLang="zh-CN" sz="1400" spc="300" dirty="0">
                <a:solidFill>
                  <a:schemeClr val="bg1"/>
                </a:solidFill>
                <a:cs typeface="+mn-ea"/>
                <a:sym typeface="+mn-lt"/>
              </a:rPr>
              <a:t>RMSE</a:t>
            </a:r>
            <a:r>
              <a:rPr lang="zh-CN" altLang="en-US" sz="1400" spc="300" dirty="0">
                <a:solidFill>
                  <a:schemeClr val="bg1"/>
                </a:solidFill>
                <a:cs typeface="+mn-ea"/>
                <a:sym typeface="+mn-lt"/>
              </a:rPr>
              <a:t>值</a:t>
            </a:r>
            <a:r>
              <a:rPr lang="en-US" altLang="zh-CN" sz="1400" spc="300" dirty="0">
                <a:solidFill>
                  <a:schemeClr val="bg1"/>
                </a:solidFill>
                <a:cs typeface="+mn-ea"/>
                <a:sym typeface="+mn-lt"/>
              </a:rPr>
              <a:t>[</a:t>
            </a:r>
            <a:r>
              <a:rPr lang="zh-CN" altLang="en-US" sz="1400" spc="300" dirty="0">
                <a:solidFill>
                  <a:schemeClr val="bg1"/>
                </a:solidFill>
                <a:cs typeface="+mn-ea"/>
                <a:sym typeface="+mn-lt"/>
              </a:rPr>
              <a:t>均方根误差</a:t>
            </a:r>
            <a:r>
              <a:rPr lang="en-US" altLang="zh-CN" sz="1400" spc="300" dirty="0">
                <a:solidFill>
                  <a:schemeClr val="bg1"/>
                </a:solidFill>
                <a:cs typeface="+mn-ea"/>
                <a:sym typeface="+mn-lt"/>
              </a:rPr>
              <a:t>]</a:t>
            </a:r>
            <a:endParaRPr lang="zh-CN" altLang="en-US" sz="1400" spc="300" dirty="0">
              <a:solidFill>
                <a:schemeClr val="bg1"/>
              </a:solidFill>
              <a:cs typeface="+mn-ea"/>
              <a:sym typeface="+mn-lt"/>
            </a:endParaRPr>
          </a:p>
          <a:p>
            <a:pPr algn="just" defTabSz="899795"/>
            <a:endParaRPr lang="zh-CN" altLang="en-US" sz="1400" spc="300" dirty="0">
              <a:solidFill>
                <a:schemeClr val="bg1"/>
              </a:solidFill>
              <a:cs typeface="+mn-ea"/>
              <a:sym typeface="+mn-lt"/>
            </a:endParaRPr>
          </a:p>
          <a:p>
            <a:pPr algn="just" defTabSz="899795"/>
            <a:r>
              <a:rPr lang="zh-CN" altLang="en-US" sz="1400" spc="300" dirty="0">
                <a:solidFill>
                  <a:schemeClr val="bg1"/>
                </a:solidFill>
                <a:cs typeface="+mn-ea"/>
                <a:sym typeface="+mn-lt"/>
              </a:rPr>
              <a:t> </a:t>
            </a:r>
            <a:r>
              <a:rPr lang="zh-CN" altLang="en-US" sz="1400" spc="300" dirty="0">
                <a:solidFill>
                  <a:schemeClr val="tx2">
                    <a:lumMod val="20000"/>
                    <a:lumOff val="80000"/>
                  </a:schemeClr>
                </a:solidFill>
                <a:cs typeface="+mn-ea"/>
                <a:sym typeface="+mn-lt"/>
              </a:rPr>
              <a:t>采用对数 使得错误预测昂贵房价和错误预测便宜房价对最终结果产生等同的影响</a:t>
            </a:r>
            <a:endParaRPr lang="zh-CN" altLang="en-US" sz="1400" spc="300" dirty="0">
              <a:solidFill>
                <a:schemeClr val="tx2">
                  <a:lumMod val="20000"/>
                  <a:lumOff val="80000"/>
                </a:schemeClr>
              </a:solidFill>
              <a:cs typeface="+mn-ea"/>
              <a:sym typeface="+mn-lt"/>
            </a:endParaRPr>
          </a:p>
        </p:txBody>
      </p:sp>
      <p:grpSp>
        <p:nvGrpSpPr>
          <p:cNvPr id="10" name="组合 9"/>
          <p:cNvGrpSpPr/>
          <p:nvPr/>
        </p:nvGrpSpPr>
        <p:grpSpPr>
          <a:xfrm>
            <a:off x="5159528" y="2589864"/>
            <a:ext cx="692110" cy="697829"/>
            <a:chOff x="5181979" y="2589864"/>
            <a:chExt cx="692110" cy="697829"/>
          </a:xfrm>
        </p:grpSpPr>
        <p:sp>
          <p:nvSpPr>
            <p:cNvPr id="36" name="Freeform 53"/>
            <p:cNvSpPr/>
            <p:nvPr/>
          </p:nvSpPr>
          <p:spPr bwMode="auto">
            <a:xfrm>
              <a:off x="5559493" y="2589864"/>
              <a:ext cx="314596" cy="320315"/>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54"/>
            <p:cNvSpPr>
              <a:spLocks noEditPoints="1"/>
            </p:cNvSpPr>
            <p:nvPr/>
          </p:nvSpPr>
          <p:spPr bwMode="auto">
            <a:xfrm>
              <a:off x="5181979" y="2622276"/>
              <a:ext cx="665417" cy="665417"/>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38" name="Rectangle 4"/>
          <p:cNvSpPr/>
          <p:nvPr/>
        </p:nvSpPr>
        <p:spPr>
          <a:xfrm>
            <a:off x="5950585" y="2646680"/>
            <a:ext cx="4305935" cy="829945"/>
          </a:xfrm>
          <a:prstGeom prst="rect">
            <a:avLst/>
          </a:prstGeom>
        </p:spPr>
        <p:txBody>
          <a:bodyPr wrap="square">
            <a:spAutoFit/>
          </a:bodyPr>
          <a:lstStyle/>
          <a:p>
            <a:pPr algn="ctr" defTabSz="899795"/>
            <a:r>
              <a:rPr lang="zh-CN" altLang="en-US" sz="2400" spc="300">
                <a:solidFill>
                  <a:schemeClr val="bg1"/>
                </a:solidFill>
                <a:cs typeface="+mn-ea"/>
                <a:sym typeface="+mn-lt"/>
              </a:rPr>
              <a:t>已知：训练集的房屋价格</a:t>
            </a:r>
            <a:endParaRPr lang="zh-CN" altLang="en-US" sz="2400" spc="300">
              <a:solidFill>
                <a:schemeClr val="bg1"/>
              </a:solidFill>
              <a:cs typeface="+mn-ea"/>
              <a:sym typeface="+mn-lt"/>
            </a:endParaRPr>
          </a:p>
          <a:p>
            <a:pPr algn="ctr" defTabSz="899795"/>
            <a:r>
              <a:rPr lang="zh-CN" altLang="en-US" sz="2400" spc="300" dirty="0">
                <a:solidFill>
                  <a:schemeClr val="bg1"/>
                </a:solidFill>
                <a:cs typeface="+mn-ea"/>
                <a:sym typeface="+mn-lt"/>
              </a:rPr>
              <a:t>未知：测试集的房屋价格</a:t>
            </a:r>
            <a:endParaRPr lang="zh-CN" altLang="en-US" sz="2400" spc="300" dirty="0">
              <a:solidFill>
                <a:schemeClr val="bg1"/>
              </a:solidFill>
              <a:cs typeface="+mn-ea"/>
              <a:sym typeface="+mn-lt"/>
            </a:endParaRPr>
          </a:p>
        </p:txBody>
      </p:sp>
      <p:grpSp>
        <p:nvGrpSpPr>
          <p:cNvPr id="7" name="组合 6"/>
          <p:cNvGrpSpPr/>
          <p:nvPr/>
        </p:nvGrpSpPr>
        <p:grpSpPr>
          <a:xfrm>
            <a:off x="5159528" y="3670804"/>
            <a:ext cx="692110" cy="697829"/>
            <a:chOff x="5181979" y="3670804"/>
            <a:chExt cx="692110" cy="697829"/>
          </a:xfrm>
        </p:grpSpPr>
        <p:sp>
          <p:nvSpPr>
            <p:cNvPr id="41" name="Freeform 53"/>
            <p:cNvSpPr/>
            <p:nvPr/>
          </p:nvSpPr>
          <p:spPr bwMode="auto">
            <a:xfrm>
              <a:off x="5559493" y="3670804"/>
              <a:ext cx="314596" cy="320315"/>
            </a:xfrm>
            <a:custGeom>
              <a:avLst/>
              <a:gdLst>
                <a:gd name="T0" fmla="*/ 70 w 70"/>
                <a:gd name="T1" fmla="*/ 71 h 71"/>
                <a:gd name="T2" fmla="*/ 0 w 70"/>
                <a:gd name="T3" fmla="*/ 71 h 71"/>
                <a:gd name="T4" fmla="*/ 0 w 70"/>
                <a:gd name="T5" fmla="*/ 0 h 71"/>
                <a:gd name="T6" fmla="*/ 48 w 70"/>
                <a:gd name="T7" fmla="*/ 22 h 71"/>
                <a:gd name="T8" fmla="*/ 70 w 70"/>
                <a:gd name="T9" fmla="*/ 71 h 71"/>
              </a:gdLst>
              <a:ahLst/>
              <a:cxnLst>
                <a:cxn ang="0">
                  <a:pos x="T0" y="T1"/>
                </a:cxn>
                <a:cxn ang="0">
                  <a:pos x="T2" y="T3"/>
                </a:cxn>
                <a:cxn ang="0">
                  <a:pos x="T4" y="T5"/>
                </a:cxn>
                <a:cxn ang="0">
                  <a:pos x="T6" y="T7"/>
                </a:cxn>
                <a:cxn ang="0">
                  <a:pos x="T8" y="T9"/>
                </a:cxn>
              </a:cxnLst>
              <a:rect l="0" t="0" r="r" b="b"/>
              <a:pathLst>
                <a:path w="70" h="71">
                  <a:moveTo>
                    <a:pt x="70" y="71"/>
                  </a:moveTo>
                  <a:cubicBezTo>
                    <a:pt x="0" y="71"/>
                    <a:pt x="0" y="71"/>
                    <a:pt x="0" y="71"/>
                  </a:cubicBezTo>
                  <a:cubicBezTo>
                    <a:pt x="0" y="0"/>
                    <a:pt x="0" y="0"/>
                    <a:pt x="0" y="0"/>
                  </a:cubicBezTo>
                  <a:cubicBezTo>
                    <a:pt x="18" y="2"/>
                    <a:pt x="35" y="9"/>
                    <a:pt x="48" y="22"/>
                  </a:cubicBezTo>
                  <a:cubicBezTo>
                    <a:pt x="61" y="35"/>
                    <a:pt x="69" y="52"/>
                    <a:pt x="70" y="71"/>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54"/>
            <p:cNvSpPr>
              <a:spLocks noEditPoints="1"/>
            </p:cNvSpPr>
            <p:nvPr/>
          </p:nvSpPr>
          <p:spPr bwMode="auto">
            <a:xfrm>
              <a:off x="5181979" y="3703216"/>
              <a:ext cx="665417" cy="665417"/>
            </a:xfrm>
            <a:custGeom>
              <a:avLst/>
              <a:gdLst>
                <a:gd name="T0" fmla="*/ 18 w 148"/>
                <a:gd name="T1" fmla="*/ 122 h 148"/>
                <a:gd name="T2" fmla="*/ 0 w 148"/>
                <a:gd name="T3" fmla="*/ 73 h 148"/>
                <a:gd name="T4" fmla="*/ 22 w 148"/>
                <a:gd name="T5" fmla="*/ 21 h 148"/>
                <a:gd name="T6" fmla="*/ 69 w 148"/>
                <a:gd name="T7" fmla="*/ 0 h 148"/>
                <a:gd name="T8" fmla="*/ 69 w 148"/>
                <a:gd name="T9" fmla="*/ 71 h 148"/>
                <a:gd name="T10" fmla="*/ 18 w 148"/>
                <a:gd name="T11" fmla="*/ 122 h 148"/>
                <a:gd name="T12" fmla="*/ 74 w 148"/>
                <a:gd name="T13" fmla="*/ 147 h 148"/>
                <a:gd name="T14" fmla="*/ 126 w 148"/>
                <a:gd name="T15" fmla="*/ 126 h 148"/>
                <a:gd name="T16" fmla="*/ 148 w 148"/>
                <a:gd name="T17" fmla="*/ 79 h 148"/>
                <a:gd name="T18" fmla="*/ 76 w 148"/>
                <a:gd name="T19" fmla="*/ 79 h 148"/>
                <a:gd name="T20" fmla="*/ 26 w 148"/>
                <a:gd name="T21" fmla="*/ 129 h 148"/>
                <a:gd name="T22" fmla="*/ 74 w 148"/>
                <a:gd name="T23" fmla="*/ 147 h 148"/>
                <a:gd name="T24" fmla="*/ 74 w 148"/>
                <a:gd name="T25"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8">
                  <a:moveTo>
                    <a:pt x="18" y="122"/>
                  </a:moveTo>
                  <a:cubicBezTo>
                    <a:pt x="6" y="108"/>
                    <a:pt x="0" y="91"/>
                    <a:pt x="0" y="73"/>
                  </a:cubicBezTo>
                  <a:cubicBezTo>
                    <a:pt x="0" y="54"/>
                    <a:pt x="8" y="35"/>
                    <a:pt x="22" y="21"/>
                  </a:cubicBezTo>
                  <a:cubicBezTo>
                    <a:pt x="34" y="9"/>
                    <a:pt x="51" y="1"/>
                    <a:pt x="69" y="0"/>
                  </a:cubicBezTo>
                  <a:cubicBezTo>
                    <a:pt x="69" y="71"/>
                    <a:pt x="69" y="71"/>
                    <a:pt x="69" y="71"/>
                  </a:cubicBezTo>
                  <a:cubicBezTo>
                    <a:pt x="18" y="122"/>
                    <a:pt x="18" y="122"/>
                    <a:pt x="18" y="122"/>
                  </a:cubicBezTo>
                  <a:close/>
                  <a:moveTo>
                    <a:pt x="74" y="147"/>
                  </a:moveTo>
                  <a:cubicBezTo>
                    <a:pt x="94" y="147"/>
                    <a:pt x="112" y="140"/>
                    <a:pt x="126" y="126"/>
                  </a:cubicBezTo>
                  <a:cubicBezTo>
                    <a:pt x="139" y="113"/>
                    <a:pt x="147" y="97"/>
                    <a:pt x="148" y="79"/>
                  </a:cubicBezTo>
                  <a:cubicBezTo>
                    <a:pt x="76" y="79"/>
                    <a:pt x="76" y="79"/>
                    <a:pt x="76" y="79"/>
                  </a:cubicBezTo>
                  <a:cubicBezTo>
                    <a:pt x="26" y="129"/>
                    <a:pt x="26" y="129"/>
                    <a:pt x="26" y="129"/>
                  </a:cubicBezTo>
                  <a:cubicBezTo>
                    <a:pt x="39" y="141"/>
                    <a:pt x="56" y="148"/>
                    <a:pt x="74" y="147"/>
                  </a:cubicBezTo>
                  <a:cubicBezTo>
                    <a:pt x="74" y="147"/>
                    <a:pt x="74" y="147"/>
                    <a:pt x="74" y="1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43" name="Rectangle 4"/>
          <p:cNvSpPr/>
          <p:nvPr/>
        </p:nvSpPr>
        <p:spPr>
          <a:xfrm>
            <a:off x="5950774" y="3727331"/>
            <a:ext cx="3906305" cy="645160"/>
          </a:xfrm>
          <a:prstGeom prst="rect">
            <a:avLst/>
          </a:prstGeom>
        </p:spPr>
        <p:txBody>
          <a:bodyPr wrap="square">
            <a:spAutoFit/>
          </a:bodyPr>
          <a:lstStyle/>
          <a:p>
            <a:pPr algn="ctr" defTabSz="899795"/>
            <a:r>
              <a:rPr lang="zh-CN" altLang="en-US" sz="3600" b="1" spc="300">
                <a:solidFill>
                  <a:schemeClr val="bg1"/>
                </a:solidFill>
                <a:cs typeface="+mn-ea"/>
                <a:sym typeface="+mn-lt"/>
              </a:rPr>
              <a:t>预测房屋价格</a:t>
            </a:r>
            <a:endParaRPr lang="zh-CN" altLang="en-US" sz="3600" b="1" spc="300" dirty="0">
              <a:solidFill>
                <a:schemeClr val="bg1"/>
              </a:solidFill>
              <a:cs typeface="+mn-ea"/>
              <a:sym typeface="+mn-lt"/>
            </a:endParaRPr>
          </a:p>
        </p:txBody>
      </p:sp>
      <p:sp>
        <p:nvSpPr>
          <p:cNvPr id="30" name="矩形 29"/>
          <p:cNvSpPr/>
          <p:nvPr userDrawn="1">
            <p:custDataLst>
              <p:tags r:id="rId2"/>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31" name="文本框 30"/>
          <p:cNvSpPr txBox="1"/>
          <p:nvPr>
            <p:custDataLst>
              <p:tags r:id="rId3"/>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sym typeface="+mn-lt"/>
              </a:rPr>
              <a:t>赛题介绍</a:t>
            </a:r>
            <a:r>
              <a:rPr lang="en-US" altLang="zh-CN" sz="3400" b="1" spc="180" dirty="0">
                <a:solidFill>
                  <a:schemeClr val="lt1"/>
                </a:solidFill>
                <a:latin typeface="微软雅黑" panose="020B0503020204020204" charset="-122"/>
                <a:ea typeface="微软雅黑" panose="020B0503020204020204" charset="-122"/>
                <a:sym typeface="+mn-lt"/>
              </a:rPr>
              <a:t>——</a:t>
            </a:r>
            <a:r>
              <a:rPr lang="zh-CN" altLang="en-US" sz="3400" b="1" spc="180" dirty="0">
                <a:solidFill>
                  <a:schemeClr val="lt1"/>
                </a:solidFill>
                <a:latin typeface="微软雅黑" panose="020B0503020204020204" charset="-122"/>
                <a:ea typeface="微软雅黑" panose="020B0503020204020204" charset="-122"/>
                <a:sym typeface="+mn-lt"/>
              </a:rPr>
              <a:t>题目内容</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pic>
        <p:nvPicPr>
          <p:cNvPr id="57"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0307" y="2346593"/>
            <a:ext cx="3456723" cy="3161249"/>
          </a:xfrm>
          <a:prstGeom prst="rect">
            <a:avLst/>
          </a:prstGeom>
        </p:spPr>
      </p:pic>
      <p:sp>
        <p:nvSpPr>
          <p:cNvPr id="62" name="泪滴形 61"/>
          <p:cNvSpPr/>
          <p:nvPr/>
        </p:nvSpPr>
        <p:spPr>
          <a:xfrm>
            <a:off x="4813300" y="2052320"/>
            <a:ext cx="744855" cy="835025"/>
          </a:xfrm>
          <a:prstGeom prst="teardrop">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泪滴形 71"/>
          <p:cNvSpPr/>
          <p:nvPr/>
        </p:nvSpPr>
        <p:spPr>
          <a:xfrm>
            <a:off x="4851400" y="3290570"/>
            <a:ext cx="744855" cy="835025"/>
          </a:xfrm>
          <a:prstGeom prst="teardrop">
            <a:avLst/>
          </a:prstGeom>
          <a:solidFill>
            <a:srgbClr val="299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p:cNvGrpSpPr/>
          <p:nvPr/>
        </p:nvGrpSpPr>
        <p:grpSpPr>
          <a:xfrm>
            <a:off x="5721985" y="1675765"/>
            <a:ext cx="5824220" cy="1104900"/>
            <a:chOff x="8749" y="3587"/>
            <a:chExt cx="9172" cy="1740"/>
          </a:xfrm>
        </p:grpSpPr>
        <p:sp>
          <p:nvSpPr>
            <p:cNvPr id="60" name="Rectangle 4"/>
            <p:cNvSpPr/>
            <p:nvPr/>
          </p:nvSpPr>
          <p:spPr>
            <a:xfrm>
              <a:off x="9011" y="3587"/>
              <a:ext cx="3867" cy="1016"/>
            </a:xfrm>
            <a:prstGeom prst="rect">
              <a:avLst/>
            </a:prstGeom>
          </p:spPr>
          <p:txBody>
            <a:bodyPr wrap="square">
              <a:spAutoFit/>
            </a:bodyPr>
            <a:lstStyle/>
            <a:p>
              <a:pPr algn="just" defTabSz="899795"/>
              <a:r>
                <a:rPr lang="en-US" altLang="zh-CN" sz="3600" b="1" spc="300" dirty="0">
                  <a:solidFill>
                    <a:srgbClr val="474744"/>
                  </a:solidFill>
                  <a:latin typeface="Calibri" panose="020F0502020204030204" charset="0"/>
                  <a:cs typeface="Calibri" panose="020F0502020204030204" charset="0"/>
                  <a:sym typeface="+mn-lt"/>
                </a:rPr>
                <a:t>train.csv</a:t>
              </a:r>
              <a:endParaRPr lang="en-US" altLang="zh-CN" sz="3600" b="1" spc="300" dirty="0">
                <a:solidFill>
                  <a:srgbClr val="474744"/>
                </a:solidFill>
                <a:latin typeface="Calibri" panose="020F0502020204030204" charset="0"/>
                <a:cs typeface="Calibri" panose="020F0502020204030204" charset="0"/>
                <a:sym typeface="+mn-lt"/>
              </a:endParaRPr>
            </a:p>
          </p:txBody>
        </p:sp>
        <p:sp>
          <p:nvSpPr>
            <p:cNvPr id="61" name="Rectangle 4"/>
            <p:cNvSpPr/>
            <p:nvPr/>
          </p:nvSpPr>
          <p:spPr>
            <a:xfrm>
              <a:off x="8749" y="4603"/>
              <a:ext cx="9172" cy="725"/>
            </a:xfrm>
            <a:prstGeom prst="rect">
              <a:avLst/>
            </a:prstGeom>
          </p:spPr>
          <p:txBody>
            <a:bodyPr wrap="square">
              <a:spAutoFit/>
            </a:bodyPr>
            <a:lstStyle/>
            <a:p>
              <a:pPr algn="just" defTabSz="899795"/>
              <a:r>
                <a:rPr lang="zh-CN" altLang="en-US" sz="2400" spc="300" dirty="0">
                  <a:solidFill>
                    <a:srgbClr val="474744"/>
                  </a:solidFill>
                  <a:latin typeface="微软雅黑" panose="020B0503020204020204" charset="-122"/>
                  <a:ea typeface="微软雅黑" panose="020B0503020204020204" charset="-122"/>
                  <a:cs typeface="+mn-ea"/>
                  <a:sym typeface="+mn-lt"/>
                </a:rPr>
                <a:t>训练集：</a:t>
              </a:r>
              <a:r>
                <a:rPr lang="en-US" altLang="zh-CN" sz="2400" spc="300" dirty="0">
                  <a:solidFill>
                    <a:srgbClr val="474744"/>
                  </a:solidFill>
                  <a:latin typeface="微软雅黑" panose="020B0503020204020204" charset="-122"/>
                  <a:ea typeface="微软雅黑" panose="020B0503020204020204" charset="-122"/>
                  <a:cs typeface="+mn-ea"/>
                  <a:sym typeface="+mn-lt"/>
                </a:rPr>
                <a:t>1460</a:t>
              </a:r>
              <a:r>
                <a:rPr lang="zh-CN" altLang="en-US" sz="2400" spc="300" dirty="0">
                  <a:solidFill>
                    <a:srgbClr val="474744"/>
                  </a:solidFill>
                  <a:latin typeface="微软雅黑" panose="020B0503020204020204" charset="-122"/>
                  <a:ea typeface="微软雅黑" panose="020B0503020204020204" charset="-122"/>
                  <a:cs typeface="+mn-ea"/>
                  <a:sym typeface="+mn-lt"/>
                </a:rPr>
                <a:t>条数据，</a:t>
              </a:r>
              <a:r>
                <a:rPr lang="en-US" altLang="zh-CN" sz="2400" spc="300" dirty="0">
                  <a:solidFill>
                    <a:srgbClr val="474744"/>
                  </a:solidFill>
                  <a:latin typeface="微软雅黑" panose="020B0503020204020204" charset="-122"/>
                  <a:ea typeface="微软雅黑" panose="020B0503020204020204" charset="-122"/>
                  <a:cs typeface="+mn-ea"/>
                  <a:sym typeface="+mn-lt"/>
                </a:rPr>
                <a:t>81</a:t>
              </a:r>
              <a:r>
                <a:rPr lang="zh-CN" altLang="en-US" sz="2400" spc="300" dirty="0">
                  <a:solidFill>
                    <a:srgbClr val="474744"/>
                  </a:solidFill>
                  <a:latin typeface="微软雅黑" panose="020B0503020204020204" charset="-122"/>
                  <a:ea typeface="微软雅黑" panose="020B0503020204020204" charset="-122"/>
                  <a:cs typeface="+mn-ea"/>
                  <a:sym typeface="+mn-lt"/>
                </a:rPr>
                <a:t>个字段</a:t>
              </a:r>
              <a:endParaRPr lang="zh-CN" altLang="en-US" sz="2400" spc="300" dirty="0">
                <a:solidFill>
                  <a:srgbClr val="474744"/>
                </a:solidFill>
                <a:latin typeface="微软雅黑" panose="020B0503020204020204" charset="-122"/>
                <a:ea typeface="微软雅黑" panose="020B0503020204020204" charset="-122"/>
                <a:cs typeface="+mn-ea"/>
                <a:sym typeface="+mn-lt"/>
              </a:endParaRPr>
            </a:p>
          </p:txBody>
        </p:sp>
      </p:grpSp>
      <p:sp>
        <p:nvSpPr>
          <p:cNvPr id="82" name="泪滴形 81"/>
          <p:cNvSpPr/>
          <p:nvPr/>
        </p:nvSpPr>
        <p:spPr>
          <a:xfrm>
            <a:off x="4824095" y="4547235"/>
            <a:ext cx="744855" cy="835025"/>
          </a:xfrm>
          <a:prstGeom prst="teardrop">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9" name="组合 98"/>
          <p:cNvGrpSpPr/>
          <p:nvPr/>
        </p:nvGrpSpPr>
        <p:grpSpPr>
          <a:xfrm rot="0">
            <a:off x="5034280" y="2298700"/>
            <a:ext cx="303530" cy="341630"/>
            <a:chOff x="4556126" y="2352676"/>
            <a:chExt cx="585788" cy="588962"/>
          </a:xfrm>
        </p:grpSpPr>
        <p:sp>
          <p:nvSpPr>
            <p:cNvPr id="100" name="Freeform 19"/>
            <p:cNvSpPr/>
            <p:nvPr/>
          </p:nvSpPr>
          <p:spPr bwMode="auto">
            <a:xfrm>
              <a:off x="4556126" y="2446338"/>
              <a:ext cx="371475" cy="495300"/>
            </a:xfrm>
            <a:custGeom>
              <a:avLst/>
              <a:gdLst>
                <a:gd name="T0" fmla="*/ 85 w 99"/>
                <a:gd name="T1" fmla="*/ 75 h 132"/>
                <a:gd name="T2" fmla="*/ 51 w 99"/>
                <a:gd name="T3" fmla="*/ 75 h 132"/>
                <a:gd name="T4" fmla="*/ 18 w 99"/>
                <a:gd name="T5" fmla="*/ 42 h 132"/>
                <a:gd name="T6" fmla="*/ 18 w 99"/>
                <a:gd name="T7" fmla="*/ 0 h 132"/>
                <a:gd name="T8" fmla="*/ 7 w 99"/>
                <a:gd name="T9" fmla="*/ 6 h 132"/>
                <a:gd name="T10" fmla="*/ 0 w 99"/>
                <a:gd name="T11" fmla="*/ 24 h 132"/>
                <a:gd name="T12" fmla="*/ 0 w 99"/>
                <a:gd name="T13" fmla="*/ 66 h 132"/>
                <a:gd name="T14" fmla="*/ 7 w 99"/>
                <a:gd name="T15" fmla="*/ 83 h 132"/>
                <a:gd name="T16" fmla="*/ 24 w 99"/>
                <a:gd name="T17" fmla="*/ 90 h 132"/>
                <a:gd name="T18" fmla="*/ 25 w 99"/>
                <a:gd name="T19" fmla="*/ 90 h 132"/>
                <a:gd name="T20" fmla="*/ 25 w 99"/>
                <a:gd name="T21" fmla="*/ 105 h 132"/>
                <a:gd name="T22" fmla="*/ 25 w 99"/>
                <a:gd name="T23" fmla="*/ 123 h 132"/>
                <a:gd name="T24" fmla="*/ 35 w 99"/>
                <a:gd name="T25" fmla="*/ 126 h 132"/>
                <a:gd name="T26" fmla="*/ 57 w 99"/>
                <a:gd name="T27" fmla="*/ 101 h 132"/>
                <a:gd name="T28" fmla="*/ 66 w 99"/>
                <a:gd name="T29" fmla="*/ 90 h 132"/>
                <a:gd name="T30" fmla="*/ 99 w 99"/>
                <a:gd name="T31" fmla="*/ 90 h 132"/>
                <a:gd name="T32" fmla="*/ 92 w 99"/>
                <a:gd name="T33" fmla="*/ 82 h 132"/>
                <a:gd name="T34" fmla="*/ 85 w 99"/>
                <a:gd name="T35" fmla="*/ 7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2">
                  <a:moveTo>
                    <a:pt x="85" y="75"/>
                  </a:moveTo>
                  <a:cubicBezTo>
                    <a:pt x="51" y="75"/>
                    <a:pt x="51" y="75"/>
                    <a:pt x="51" y="75"/>
                  </a:cubicBezTo>
                  <a:cubicBezTo>
                    <a:pt x="33" y="75"/>
                    <a:pt x="18" y="60"/>
                    <a:pt x="18" y="42"/>
                  </a:cubicBezTo>
                  <a:cubicBezTo>
                    <a:pt x="18" y="0"/>
                    <a:pt x="18" y="0"/>
                    <a:pt x="18" y="0"/>
                  </a:cubicBezTo>
                  <a:cubicBezTo>
                    <a:pt x="14" y="1"/>
                    <a:pt x="10" y="3"/>
                    <a:pt x="7" y="6"/>
                  </a:cubicBezTo>
                  <a:cubicBezTo>
                    <a:pt x="2" y="11"/>
                    <a:pt x="0" y="17"/>
                    <a:pt x="0" y="24"/>
                  </a:cubicBezTo>
                  <a:cubicBezTo>
                    <a:pt x="0" y="66"/>
                    <a:pt x="0" y="66"/>
                    <a:pt x="0" y="66"/>
                  </a:cubicBezTo>
                  <a:cubicBezTo>
                    <a:pt x="0" y="72"/>
                    <a:pt x="2" y="78"/>
                    <a:pt x="7" y="83"/>
                  </a:cubicBezTo>
                  <a:cubicBezTo>
                    <a:pt x="12" y="88"/>
                    <a:pt x="18" y="90"/>
                    <a:pt x="24" y="90"/>
                  </a:cubicBezTo>
                  <a:cubicBezTo>
                    <a:pt x="25" y="90"/>
                    <a:pt x="25" y="90"/>
                    <a:pt x="25" y="90"/>
                  </a:cubicBezTo>
                  <a:cubicBezTo>
                    <a:pt x="25" y="92"/>
                    <a:pt x="25" y="98"/>
                    <a:pt x="25" y="105"/>
                  </a:cubicBezTo>
                  <a:cubicBezTo>
                    <a:pt x="25" y="123"/>
                    <a:pt x="25" y="123"/>
                    <a:pt x="25" y="123"/>
                  </a:cubicBezTo>
                  <a:cubicBezTo>
                    <a:pt x="25" y="131"/>
                    <a:pt x="30" y="132"/>
                    <a:pt x="35" y="126"/>
                  </a:cubicBezTo>
                  <a:cubicBezTo>
                    <a:pt x="57" y="101"/>
                    <a:pt x="57" y="101"/>
                    <a:pt x="57" y="101"/>
                  </a:cubicBezTo>
                  <a:cubicBezTo>
                    <a:pt x="61" y="96"/>
                    <a:pt x="65" y="92"/>
                    <a:pt x="66" y="90"/>
                  </a:cubicBezTo>
                  <a:cubicBezTo>
                    <a:pt x="99" y="90"/>
                    <a:pt x="99" y="90"/>
                    <a:pt x="99" y="90"/>
                  </a:cubicBezTo>
                  <a:cubicBezTo>
                    <a:pt x="92" y="82"/>
                    <a:pt x="92" y="82"/>
                    <a:pt x="92" y="82"/>
                  </a:cubicBezTo>
                  <a:cubicBezTo>
                    <a:pt x="90" y="80"/>
                    <a:pt x="87" y="77"/>
                    <a:pt x="85" y="75"/>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20"/>
            <p:cNvSpPr>
              <a:spLocks noEditPoints="1"/>
            </p:cNvSpPr>
            <p:nvPr/>
          </p:nvSpPr>
          <p:spPr bwMode="auto">
            <a:xfrm>
              <a:off x="4654551" y="2352676"/>
              <a:ext cx="487363" cy="498475"/>
            </a:xfrm>
            <a:custGeom>
              <a:avLst/>
              <a:gdLst>
                <a:gd name="T0" fmla="*/ 122 w 130"/>
                <a:gd name="T1" fmla="*/ 7 h 133"/>
                <a:gd name="T2" fmla="*/ 105 w 130"/>
                <a:gd name="T3" fmla="*/ 0 h 133"/>
                <a:gd name="T4" fmla="*/ 25 w 130"/>
                <a:gd name="T5" fmla="*/ 0 h 133"/>
                <a:gd name="T6" fmla="*/ 8 w 130"/>
                <a:gd name="T7" fmla="*/ 7 h 133"/>
                <a:gd name="T8" fmla="*/ 0 w 130"/>
                <a:gd name="T9" fmla="*/ 25 h 133"/>
                <a:gd name="T10" fmla="*/ 0 w 130"/>
                <a:gd name="T11" fmla="*/ 67 h 133"/>
                <a:gd name="T12" fmla="*/ 25 w 130"/>
                <a:gd name="T13" fmla="*/ 91 h 133"/>
                <a:gd name="T14" fmla="*/ 63 w 130"/>
                <a:gd name="T15" fmla="*/ 91 h 133"/>
                <a:gd name="T16" fmla="*/ 72 w 130"/>
                <a:gd name="T17" fmla="*/ 102 h 133"/>
                <a:gd name="T18" fmla="*/ 95 w 130"/>
                <a:gd name="T19" fmla="*/ 127 h 133"/>
                <a:gd name="T20" fmla="*/ 104 w 130"/>
                <a:gd name="T21" fmla="*/ 124 h 133"/>
                <a:gd name="T22" fmla="*/ 104 w 130"/>
                <a:gd name="T23" fmla="*/ 106 h 133"/>
                <a:gd name="T24" fmla="*/ 105 w 130"/>
                <a:gd name="T25" fmla="*/ 91 h 133"/>
                <a:gd name="T26" fmla="*/ 105 w 130"/>
                <a:gd name="T27" fmla="*/ 91 h 133"/>
                <a:gd name="T28" fmla="*/ 122 w 130"/>
                <a:gd name="T29" fmla="*/ 84 h 133"/>
                <a:gd name="T30" fmla="*/ 130 w 130"/>
                <a:gd name="T31" fmla="*/ 67 h 133"/>
                <a:gd name="T32" fmla="*/ 130 w 130"/>
                <a:gd name="T33" fmla="*/ 25 h 133"/>
                <a:gd name="T34" fmla="*/ 122 w 130"/>
                <a:gd name="T35" fmla="*/ 7 h 133"/>
                <a:gd name="T36" fmla="*/ 39 w 130"/>
                <a:gd name="T37" fmla="*/ 58 h 133"/>
                <a:gd name="T38" fmla="*/ 29 w 130"/>
                <a:gd name="T39" fmla="*/ 48 h 133"/>
                <a:gd name="T40" fmla="*/ 39 w 130"/>
                <a:gd name="T41" fmla="*/ 38 h 133"/>
                <a:gd name="T42" fmla="*/ 49 w 130"/>
                <a:gd name="T43" fmla="*/ 48 h 133"/>
                <a:gd name="T44" fmla="*/ 39 w 130"/>
                <a:gd name="T45" fmla="*/ 58 h 133"/>
                <a:gd name="T46" fmla="*/ 67 w 130"/>
                <a:gd name="T47" fmla="*/ 58 h 133"/>
                <a:gd name="T48" fmla="*/ 57 w 130"/>
                <a:gd name="T49" fmla="*/ 48 h 133"/>
                <a:gd name="T50" fmla="*/ 67 w 130"/>
                <a:gd name="T51" fmla="*/ 38 h 133"/>
                <a:gd name="T52" fmla="*/ 77 w 130"/>
                <a:gd name="T53" fmla="*/ 48 h 133"/>
                <a:gd name="T54" fmla="*/ 67 w 130"/>
                <a:gd name="T55" fmla="*/ 58 h 133"/>
                <a:gd name="T56" fmla="*/ 94 w 130"/>
                <a:gd name="T57" fmla="*/ 58 h 133"/>
                <a:gd name="T58" fmla="*/ 84 w 130"/>
                <a:gd name="T59" fmla="*/ 48 h 133"/>
                <a:gd name="T60" fmla="*/ 94 w 130"/>
                <a:gd name="T61" fmla="*/ 38 h 133"/>
                <a:gd name="T62" fmla="*/ 104 w 130"/>
                <a:gd name="T63" fmla="*/ 48 h 133"/>
                <a:gd name="T64" fmla="*/ 94 w 130"/>
                <a:gd name="T6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33">
                  <a:moveTo>
                    <a:pt x="122" y="7"/>
                  </a:moveTo>
                  <a:cubicBezTo>
                    <a:pt x="118" y="3"/>
                    <a:pt x="112" y="0"/>
                    <a:pt x="105" y="0"/>
                  </a:cubicBezTo>
                  <a:cubicBezTo>
                    <a:pt x="25" y="0"/>
                    <a:pt x="25" y="0"/>
                    <a:pt x="25" y="0"/>
                  </a:cubicBezTo>
                  <a:cubicBezTo>
                    <a:pt x="18" y="0"/>
                    <a:pt x="12" y="3"/>
                    <a:pt x="8" y="7"/>
                  </a:cubicBezTo>
                  <a:cubicBezTo>
                    <a:pt x="3" y="12"/>
                    <a:pt x="0" y="18"/>
                    <a:pt x="0" y="25"/>
                  </a:cubicBezTo>
                  <a:cubicBezTo>
                    <a:pt x="0" y="67"/>
                    <a:pt x="0" y="67"/>
                    <a:pt x="0" y="67"/>
                  </a:cubicBezTo>
                  <a:cubicBezTo>
                    <a:pt x="0" y="80"/>
                    <a:pt x="11" y="91"/>
                    <a:pt x="25" y="91"/>
                  </a:cubicBezTo>
                  <a:cubicBezTo>
                    <a:pt x="63" y="91"/>
                    <a:pt x="63" y="91"/>
                    <a:pt x="63" y="91"/>
                  </a:cubicBezTo>
                  <a:cubicBezTo>
                    <a:pt x="65" y="93"/>
                    <a:pt x="68" y="97"/>
                    <a:pt x="72" y="102"/>
                  </a:cubicBezTo>
                  <a:cubicBezTo>
                    <a:pt x="95" y="127"/>
                    <a:pt x="95" y="127"/>
                    <a:pt x="95" y="127"/>
                  </a:cubicBezTo>
                  <a:cubicBezTo>
                    <a:pt x="100" y="133"/>
                    <a:pt x="104" y="132"/>
                    <a:pt x="104" y="124"/>
                  </a:cubicBezTo>
                  <a:cubicBezTo>
                    <a:pt x="104" y="106"/>
                    <a:pt x="104" y="106"/>
                    <a:pt x="104" y="106"/>
                  </a:cubicBezTo>
                  <a:cubicBezTo>
                    <a:pt x="104" y="99"/>
                    <a:pt x="104" y="93"/>
                    <a:pt x="105" y="91"/>
                  </a:cubicBezTo>
                  <a:cubicBezTo>
                    <a:pt x="105" y="91"/>
                    <a:pt x="105" y="91"/>
                    <a:pt x="105" y="91"/>
                  </a:cubicBezTo>
                  <a:cubicBezTo>
                    <a:pt x="112" y="91"/>
                    <a:pt x="118" y="89"/>
                    <a:pt x="122" y="84"/>
                  </a:cubicBezTo>
                  <a:cubicBezTo>
                    <a:pt x="127" y="80"/>
                    <a:pt x="130" y="73"/>
                    <a:pt x="130" y="67"/>
                  </a:cubicBezTo>
                  <a:cubicBezTo>
                    <a:pt x="130" y="25"/>
                    <a:pt x="130" y="25"/>
                    <a:pt x="130" y="25"/>
                  </a:cubicBezTo>
                  <a:cubicBezTo>
                    <a:pt x="130" y="18"/>
                    <a:pt x="127" y="12"/>
                    <a:pt x="122" y="7"/>
                  </a:cubicBezTo>
                  <a:close/>
                  <a:moveTo>
                    <a:pt x="39" y="58"/>
                  </a:moveTo>
                  <a:cubicBezTo>
                    <a:pt x="33" y="58"/>
                    <a:pt x="29" y="53"/>
                    <a:pt x="29" y="48"/>
                  </a:cubicBezTo>
                  <a:cubicBezTo>
                    <a:pt x="29" y="42"/>
                    <a:pt x="33" y="38"/>
                    <a:pt x="39" y="38"/>
                  </a:cubicBezTo>
                  <a:cubicBezTo>
                    <a:pt x="44" y="38"/>
                    <a:pt x="49" y="42"/>
                    <a:pt x="49" y="48"/>
                  </a:cubicBezTo>
                  <a:cubicBezTo>
                    <a:pt x="49" y="53"/>
                    <a:pt x="44" y="58"/>
                    <a:pt x="39" y="58"/>
                  </a:cubicBezTo>
                  <a:close/>
                  <a:moveTo>
                    <a:pt x="67" y="58"/>
                  </a:moveTo>
                  <a:cubicBezTo>
                    <a:pt x="61" y="58"/>
                    <a:pt x="57" y="53"/>
                    <a:pt x="57" y="48"/>
                  </a:cubicBezTo>
                  <a:cubicBezTo>
                    <a:pt x="57" y="42"/>
                    <a:pt x="61" y="38"/>
                    <a:pt x="67" y="38"/>
                  </a:cubicBezTo>
                  <a:cubicBezTo>
                    <a:pt x="72" y="38"/>
                    <a:pt x="77" y="42"/>
                    <a:pt x="77" y="48"/>
                  </a:cubicBezTo>
                  <a:cubicBezTo>
                    <a:pt x="77" y="53"/>
                    <a:pt x="72" y="58"/>
                    <a:pt x="67" y="58"/>
                  </a:cubicBezTo>
                  <a:close/>
                  <a:moveTo>
                    <a:pt x="94" y="58"/>
                  </a:moveTo>
                  <a:cubicBezTo>
                    <a:pt x="89" y="58"/>
                    <a:pt x="84" y="53"/>
                    <a:pt x="84" y="48"/>
                  </a:cubicBezTo>
                  <a:cubicBezTo>
                    <a:pt x="84" y="42"/>
                    <a:pt x="89" y="38"/>
                    <a:pt x="94" y="38"/>
                  </a:cubicBezTo>
                  <a:cubicBezTo>
                    <a:pt x="100" y="38"/>
                    <a:pt x="104" y="42"/>
                    <a:pt x="104" y="48"/>
                  </a:cubicBezTo>
                  <a:cubicBezTo>
                    <a:pt x="104" y="53"/>
                    <a:pt x="100" y="58"/>
                    <a:pt x="94" y="58"/>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02" name="组合 101"/>
          <p:cNvGrpSpPr/>
          <p:nvPr/>
        </p:nvGrpSpPr>
        <p:grpSpPr>
          <a:xfrm rot="0">
            <a:off x="5062220" y="3585210"/>
            <a:ext cx="323215" cy="246380"/>
            <a:chOff x="487362" y="1001713"/>
            <a:chExt cx="771525" cy="523875"/>
          </a:xfrm>
        </p:grpSpPr>
        <p:sp>
          <p:nvSpPr>
            <p:cNvPr id="103" name="Freeform 36"/>
            <p:cNvSpPr>
              <a:spLocks noEditPoints="1"/>
            </p:cNvSpPr>
            <p:nvPr/>
          </p:nvSpPr>
          <p:spPr bwMode="auto">
            <a:xfrm>
              <a:off x="487362" y="1001713"/>
              <a:ext cx="771525" cy="523875"/>
            </a:xfrm>
            <a:custGeom>
              <a:avLst/>
              <a:gdLst>
                <a:gd name="T0" fmla="*/ 194 w 206"/>
                <a:gd name="T1" fmla="*/ 120 h 140"/>
                <a:gd name="T2" fmla="*/ 194 w 206"/>
                <a:gd name="T3" fmla="*/ 14 h 140"/>
                <a:gd name="T4" fmla="*/ 181 w 206"/>
                <a:gd name="T5" fmla="*/ 0 h 140"/>
                <a:gd name="T6" fmla="*/ 25 w 206"/>
                <a:gd name="T7" fmla="*/ 0 h 140"/>
                <a:gd name="T8" fmla="*/ 11 w 206"/>
                <a:gd name="T9" fmla="*/ 14 h 140"/>
                <a:gd name="T10" fmla="*/ 11 w 206"/>
                <a:gd name="T11" fmla="*/ 120 h 140"/>
                <a:gd name="T12" fmla="*/ 0 w 206"/>
                <a:gd name="T13" fmla="*/ 120 h 140"/>
                <a:gd name="T14" fmla="*/ 0 w 206"/>
                <a:gd name="T15" fmla="*/ 125 h 140"/>
                <a:gd name="T16" fmla="*/ 15 w 206"/>
                <a:gd name="T17" fmla="*/ 140 h 140"/>
                <a:gd name="T18" fmla="*/ 192 w 206"/>
                <a:gd name="T19" fmla="*/ 140 h 140"/>
                <a:gd name="T20" fmla="*/ 206 w 206"/>
                <a:gd name="T21" fmla="*/ 125 h 140"/>
                <a:gd name="T22" fmla="*/ 206 w 206"/>
                <a:gd name="T23" fmla="*/ 120 h 140"/>
                <a:gd name="T24" fmla="*/ 194 w 206"/>
                <a:gd name="T25" fmla="*/ 120 h 140"/>
                <a:gd name="T26" fmla="*/ 114 w 206"/>
                <a:gd name="T27" fmla="*/ 134 h 140"/>
                <a:gd name="T28" fmla="*/ 89 w 206"/>
                <a:gd name="T29" fmla="*/ 134 h 140"/>
                <a:gd name="T30" fmla="*/ 85 w 206"/>
                <a:gd name="T31" fmla="*/ 130 h 140"/>
                <a:gd name="T32" fmla="*/ 89 w 206"/>
                <a:gd name="T33" fmla="*/ 126 h 140"/>
                <a:gd name="T34" fmla="*/ 114 w 206"/>
                <a:gd name="T35" fmla="*/ 126 h 140"/>
                <a:gd name="T36" fmla="*/ 118 w 206"/>
                <a:gd name="T37" fmla="*/ 130 h 140"/>
                <a:gd name="T38" fmla="*/ 114 w 206"/>
                <a:gd name="T39" fmla="*/ 134 h 140"/>
                <a:gd name="T40" fmla="*/ 184 w 206"/>
                <a:gd name="T41" fmla="*/ 106 h 140"/>
                <a:gd name="T42" fmla="*/ 178 w 206"/>
                <a:gd name="T43" fmla="*/ 113 h 140"/>
                <a:gd name="T44" fmla="*/ 26 w 206"/>
                <a:gd name="T45" fmla="*/ 113 h 140"/>
                <a:gd name="T46" fmla="*/ 20 w 206"/>
                <a:gd name="T47" fmla="*/ 106 h 140"/>
                <a:gd name="T48" fmla="*/ 20 w 206"/>
                <a:gd name="T49" fmla="*/ 16 h 140"/>
                <a:gd name="T50" fmla="*/ 26 w 206"/>
                <a:gd name="T51" fmla="*/ 10 h 140"/>
                <a:gd name="T52" fmla="*/ 178 w 206"/>
                <a:gd name="T53" fmla="*/ 10 h 140"/>
                <a:gd name="T54" fmla="*/ 184 w 206"/>
                <a:gd name="T55" fmla="*/ 16 h 140"/>
                <a:gd name="T56" fmla="*/ 184 w 206"/>
                <a:gd name="T57"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140">
                  <a:moveTo>
                    <a:pt x="194" y="120"/>
                  </a:moveTo>
                  <a:cubicBezTo>
                    <a:pt x="194" y="14"/>
                    <a:pt x="194" y="14"/>
                    <a:pt x="194" y="14"/>
                  </a:cubicBezTo>
                  <a:cubicBezTo>
                    <a:pt x="194" y="6"/>
                    <a:pt x="188" y="0"/>
                    <a:pt x="181" y="0"/>
                  </a:cubicBezTo>
                  <a:cubicBezTo>
                    <a:pt x="25" y="0"/>
                    <a:pt x="25" y="0"/>
                    <a:pt x="25" y="0"/>
                  </a:cubicBezTo>
                  <a:cubicBezTo>
                    <a:pt x="17" y="0"/>
                    <a:pt x="11" y="6"/>
                    <a:pt x="11" y="14"/>
                  </a:cubicBezTo>
                  <a:cubicBezTo>
                    <a:pt x="11" y="120"/>
                    <a:pt x="11" y="120"/>
                    <a:pt x="11" y="120"/>
                  </a:cubicBezTo>
                  <a:cubicBezTo>
                    <a:pt x="0" y="120"/>
                    <a:pt x="0" y="120"/>
                    <a:pt x="0" y="120"/>
                  </a:cubicBezTo>
                  <a:cubicBezTo>
                    <a:pt x="0" y="125"/>
                    <a:pt x="0" y="125"/>
                    <a:pt x="0" y="125"/>
                  </a:cubicBezTo>
                  <a:cubicBezTo>
                    <a:pt x="0" y="133"/>
                    <a:pt x="7" y="140"/>
                    <a:pt x="15" y="140"/>
                  </a:cubicBezTo>
                  <a:cubicBezTo>
                    <a:pt x="192" y="140"/>
                    <a:pt x="192" y="140"/>
                    <a:pt x="192" y="140"/>
                  </a:cubicBezTo>
                  <a:cubicBezTo>
                    <a:pt x="200" y="140"/>
                    <a:pt x="206" y="133"/>
                    <a:pt x="206" y="125"/>
                  </a:cubicBezTo>
                  <a:cubicBezTo>
                    <a:pt x="206" y="120"/>
                    <a:pt x="206" y="120"/>
                    <a:pt x="206" y="120"/>
                  </a:cubicBezTo>
                  <a:lnTo>
                    <a:pt x="194" y="120"/>
                  </a:lnTo>
                  <a:close/>
                  <a:moveTo>
                    <a:pt x="114" y="134"/>
                  </a:moveTo>
                  <a:cubicBezTo>
                    <a:pt x="89" y="134"/>
                    <a:pt x="89" y="134"/>
                    <a:pt x="89" y="134"/>
                  </a:cubicBezTo>
                  <a:cubicBezTo>
                    <a:pt x="87" y="134"/>
                    <a:pt x="85" y="132"/>
                    <a:pt x="85" y="130"/>
                  </a:cubicBezTo>
                  <a:cubicBezTo>
                    <a:pt x="85" y="127"/>
                    <a:pt x="87" y="126"/>
                    <a:pt x="89" y="126"/>
                  </a:cubicBezTo>
                  <a:cubicBezTo>
                    <a:pt x="114" y="126"/>
                    <a:pt x="114" y="126"/>
                    <a:pt x="114" y="126"/>
                  </a:cubicBezTo>
                  <a:cubicBezTo>
                    <a:pt x="116" y="126"/>
                    <a:pt x="118" y="127"/>
                    <a:pt x="118" y="130"/>
                  </a:cubicBezTo>
                  <a:cubicBezTo>
                    <a:pt x="118" y="132"/>
                    <a:pt x="116" y="134"/>
                    <a:pt x="114" y="134"/>
                  </a:cubicBezTo>
                  <a:close/>
                  <a:moveTo>
                    <a:pt x="184" y="106"/>
                  </a:moveTo>
                  <a:cubicBezTo>
                    <a:pt x="184" y="110"/>
                    <a:pt x="182" y="113"/>
                    <a:pt x="178" y="113"/>
                  </a:cubicBezTo>
                  <a:cubicBezTo>
                    <a:pt x="26" y="113"/>
                    <a:pt x="26" y="113"/>
                    <a:pt x="26" y="113"/>
                  </a:cubicBezTo>
                  <a:cubicBezTo>
                    <a:pt x="23" y="113"/>
                    <a:pt x="20" y="110"/>
                    <a:pt x="20" y="106"/>
                  </a:cubicBezTo>
                  <a:cubicBezTo>
                    <a:pt x="20" y="16"/>
                    <a:pt x="20" y="16"/>
                    <a:pt x="20" y="16"/>
                  </a:cubicBezTo>
                  <a:cubicBezTo>
                    <a:pt x="20" y="12"/>
                    <a:pt x="23" y="10"/>
                    <a:pt x="26" y="10"/>
                  </a:cubicBezTo>
                  <a:cubicBezTo>
                    <a:pt x="178" y="10"/>
                    <a:pt x="178" y="10"/>
                    <a:pt x="178" y="10"/>
                  </a:cubicBezTo>
                  <a:cubicBezTo>
                    <a:pt x="182" y="10"/>
                    <a:pt x="184" y="12"/>
                    <a:pt x="184" y="16"/>
                  </a:cubicBezTo>
                  <a:lnTo>
                    <a:pt x="184" y="106"/>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37"/>
            <p:cNvSpPr>
              <a:spLocks noEditPoints="1"/>
            </p:cNvSpPr>
            <p:nvPr/>
          </p:nvSpPr>
          <p:spPr bwMode="auto">
            <a:xfrm>
              <a:off x="592137" y="1065213"/>
              <a:ext cx="558800" cy="330200"/>
            </a:xfrm>
            <a:custGeom>
              <a:avLst/>
              <a:gdLst>
                <a:gd name="T0" fmla="*/ 146 w 149"/>
                <a:gd name="T1" fmla="*/ 0 h 88"/>
                <a:gd name="T2" fmla="*/ 3 w 149"/>
                <a:gd name="T3" fmla="*/ 0 h 88"/>
                <a:gd name="T4" fmla="*/ 0 w 149"/>
                <a:gd name="T5" fmla="*/ 3 h 88"/>
                <a:gd name="T6" fmla="*/ 0 w 149"/>
                <a:gd name="T7" fmla="*/ 85 h 88"/>
                <a:gd name="T8" fmla="*/ 3 w 149"/>
                <a:gd name="T9" fmla="*/ 88 h 88"/>
                <a:gd name="T10" fmla="*/ 146 w 149"/>
                <a:gd name="T11" fmla="*/ 88 h 88"/>
                <a:gd name="T12" fmla="*/ 149 w 149"/>
                <a:gd name="T13" fmla="*/ 85 h 88"/>
                <a:gd name="T14" fmla="*/ 149 w 149"/>
                <a:gd name="T15" fmla="*/ 3 h 88"/>
                <a:gd name="T16" fmla="*/ 146 w 149"/>
                <a:gd name="T17" fmla="*/ 0 h 88"/>
                <a:gd name="T18" fmla="*/ 50 w 149"/>
                <a:gd name="T19" fmla="*/ 18 h 88"/>
                <a:gd name="T20" fmla="*/ 17 w 149"/>
                <a:gd name="T21" fmla="*/ 18 h 88"/>
                <a:gd name="T22" fmla="*/ 17 w 149"/>
                <a:gd name="T23" fmla="*/ 18 h 88"/>
                <a:gd name="T24" fmla="*/ 17 w 149"/>
                <a:gd name="T25" fmla="*/ 38 h 88"/>
                <a:gd name="T26" fmla="*/ 14 w 149"/>
                <a:gd name="T27" fmla="*/ 41 h 88"/>
                <a:gd name="T28" fmla="*/ 11 w 149"/>
                <a:gd name="T29" fmla="*/ 38 h 88"/>
                <a:gd name="T30" fmla="*/ 11 w 149"/>
                <a:gd name="T31" fmla="*/ 18 h 88"/>
                <a:gd name="T32" fmla="*/ 17 w 149"/>
                <a:gd name="T33" fmla="*/ 12 h 88"/>
                <a:gd name="T34" fmla="*/ 50 w 149"/>
                <a:gd name="T35" fmla="*/ 12 h 88"/>
                <a:gd name="T36" fmla="*/ 50 w 149"/>
                <a:gd name="T37" fmla="*/ 12 h 88"/>
                <a:gd name="T38" fmla="*/ 53 w 149"/>
                <a:gd name="T39" fmla="*/ 15 h 88"/>
                <a:gd name="T40" fmla="*/ 50 w 149"/>
                <a:gd name="T41"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88">
                  <a:moveTo>
                    <a:pt x="146" y="0"/>
                  </a:moveTo>
                  <a:cubicBezTo>
                    <a:pt x="3" y="0"/>
                    <a:pt x="3" y="0"/>
                    <a:pt x="3" y="0"/>
                  </a:cubicBezTo>
                  <a:cubicBezTo>
                    <a:pt x="1" y="0"/>
                    <a:pt x="0" y="1"/>
                    <a:pt x="0" y="3"/>
                  </a:cubicBezTo>
                  <a:cubicBezTo>
                    <a:pt x="0" y="85"/>
                    <a:pt x="0" y="85"/>
                    <a:pt x="0" y="85"/>
                  </a:cubicBezTo>
                  <a:cubicBezTo>
                    <a:pt x="0" y="87"/>
                    <a:pt x="1" y="88"/>
                    <a:pt x="3" y="88"/>
                  </a:cubicBezTo>
                  <a:cubicBezTo>
                    <a:pt x="146" y="88"/>
                    <a:pt x="146" y="88"/>
                    <a:pt x="146" y="88"/>
                  </a:cubicBezTo>
                  <a:cubicBezTo>
                    <a:pt x="148" y="88"/>
                    <a:pt x="149" y="87"/>
                    <a:pt x="149" y="85"/>
                  </a:cubicBezTo>
                  <a:cubicBezTo>
                    <a:pt x="149" y="3"/>
                    <a:pt x="149" y="3"/>
                    <a:pt x="149" y="3"/>
                  </a:cubicBezTo>
                  <a:cubicBezTo>
                    <a:pt x="149" y="1"/>
                    <a:pt x="148" y="0"/>
                    <a:pt x="146" y="0"/>
                  </a:cubicBezTo>
                  <a:close/>
                  <a:moveTo>
                    <a:pt x="50" y="18"/>
                  </a:moveTo>
                  <a:cubicBezTo>
                    <a:pt x="17" y="18"/>
                    <a:pt x="17" y="18"/>
                    <a:pt x="17" y="18"/>
                  </a:cubicBezTo>
                  <a:cubicBezTo>
                    <a:pt x="17" y="18"/>
                    <a:pt x="17" y="18"/>
                    <a:pt x="17" y="18"/>
                  </a:cubicBezTo>
                  <a:cubicBezTo>
                    <a:pt x="17" y="38"/>
                    <a:pt x="17" y="38"/>
                    <a:pt x="17" y="38"/>
                  </a:cubicBezTo>
                  <a:cubicBezTo>
                    <a:pt x="17" y="39"/>
                    <a:pt x="16" y="41"/>
                    <a:pt x="14" y="41"/>
                  </a:cubicBezTo>
                  <a:cubicBezTo>
                    <a:pt x="12" y="41"/>
                    <a:pt x="11" y="39"/>
                    <a:pt x="11" y="38"/>
                  </a:cubicBezTo>
                  <a:cubicBezTo>
                    <a:pt x="11" y="18"/>
                    <a:pt x="11" y="18"/>
                    <a:pt x="11" y="18"/>
                  </a:cubicBezTo>
                  <a:cubicBezTo>
                    <a:pt x="11" y="14"/>
                    <a:pt x="14" y="12"/>
                    <a:pt x="17" y="12"/>
                  </a:cubicBezTo>
                  <a:cubicBezTo>
                    <a:pt x="50" y="12"/>
                    <a:pt x="50" y="12"/>
                    <a:pt x="50" y="12"/>
                  </a:cubicBezTo>
                  <a:cubicBezTo>
                    <a:pt x="50" y="12"/>
                    <a:pt x="50" y="12"/>
                    <a:pt x="50" y="12"/>
                  </a:cubicBezTo>
                  <a:cubicBezTo>
                    <a:pt x="51" y="12"/>
                    <a:pt x="53" y="13"/>
                    <a:pt x="53" y="15"/>
                  </a:cubicBezTo>
                  <a:cubicBezTo>
                    <a:pt x="53" y="17"/>
                    <a:pt x="51" y="18"/>
                    <a:pt x="50" y="18"/>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05" name="组合 104"/>
          <p:cNvGrpSpPr/>
          <p:nvPr/>
        </p:nvGrpSpPr>
        <p:grpSpPr>
          <a:xfrm rot="0">
            <a:off x="5035550" y="4785360"/>
            <a:ext cx="320675" cy="358140"/>
            <a:chOff x="3127374" y="3349625"/>
            <a:chExt cx="617537" cy="614363"/>
          </a:xfrm>
        </p:grpSpPr>
        <p:sp>
          <p:nvSpPr>
            <p:cNvPr id="106" name="Freeform 9"/>
            <p:cNvSpPr>
              <a:spLocks noEditPoints="1"/>
            </p:cNvSpPr>
            <p:nvPr/>
          </p:nvSpPr>
          <p:spPr bwMode="auto">
            <a:xfrm>
              <a:off x="3336924" y="3349625"/>
              <a:ext cx="407987" cy="404813"/>
            </a:xfrm>
            <a:custGeom>
              <a:avLst/>
              <a:gdLst>
                <a:gd name="T0" fmla="*/ 89 w 109"/>
                <a:gd name="T1" fmla="*/ 19 h 108"/>
                <a:gd name="T2" fmla="*/ 19 w 109"/>
                <a:gd name="T3" fmla="*/ 19 h 108"/>
                <a:gd name="T4" fmla="*/ 19 w 109"/>
                <a:gd name="T5" fmla="*/ 89 h 108"/>
                <a:gd name="T6" fmla="*/ 89 w 109"/>
                <a:gd name="T7" fmla="*/ 89 h 108"/>
                <a:gd name="T8" fmla="*/ 89 w 109"/>
                <a:gd name="T9" fmla="*/ 19 h 108"/>
                <a:gd name="T10" fmla="*/ 78 w 109"/>
                <a:gd name="T11" fmla="*/ 54 h 108"/>
                <a:gd name="T12" fmla="*/ 54 w 109"/>
                <a:gd name="T13" fmla="*/ 54 h 108"/>
                <a:gd name="T14" fmla="*/ 54 w 109"/>
                <a:gd name="T15" fmla="*/ 30 h 108"/>
                <a:gd name="T16" fmla="*/ 78 w 109"/>
                <a:gd name="T17" fmla="*/ 30 h 108"/>
                <a:gd name="T18" fmla="*/ 78 w 109"/>
                <a:gd name="T1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89" y="19"/>
                  </a:moveTo>
                  <a:cubicBezTo>
                    <a:pt x="70" y="0"/>
                    <a:pt x="39" y="0"/>
                    <a:pt x="19" y="19"/>
                  </a:cubicBezTo>
                  <a:cubicBezTo>
                    <a:pt x="0" y="38"/>
                    <a:pt x="0" y="69"/>
                    <a:pt x="19" y="89"/>
                  </a:cubicBezTo>
                  <a:cubicBezTo>
                    <a:pt x="39" y="108"/>
                    <a:pt x="70" y="108"/>
                    <a:pt x="89" y="89"/>
                  </a:cubicBezTo>
                  <a:cubicBezTo>
                    <a:pt x="109" y="70"/>
                    <a:pt x="109" y="38"/>
                    <a:pt x="89" y="19"/>
                  </a:cubicBezTo>
                  <a:close/>
                  <a:moveTo>
                    <a:pt x="78" y="54"/>
                  </a:moveTo>
                  <a:cubicBezTo>
                    <a:pt x="71" y="60"/>
                    <a:pt x="61" y="60"/>
                    <a:pt x="54" y="54"/>
                  </a:cubicBezTo>
                  <a:cubicBezTo>
                    <a:pt x="48" y="47"/>
                    <a:pt x="48" y="37"/>
                    <a:pt x="54" y="30"/>
                  </a:cubicBezTo>
                  <a:cubicBezTo>
                    <a:pt x="61" y="24"/>
                    <a:pt x="71" y="24"/>
                    <a:pt x="78" y="30"/>
                  </a:cubicBezTo>
                  <a:cubicBezTo>
                    <a:pt x="84" y="37"/>
                    <a:pt x="84" y="47"/>
                    <a:pt x="78" y="5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10"/>
            <p:cNvSpPr>
              <a:spLocks noEditPoints="1"/>
            </p:cNvSpPr>
            <p:nvPr/>
          </p:nvSpPr>
          <p:spPr bwMode="auto">
            <a:xfrm>
              <a:off x="3127374" y="3625850"/>
              <a:ext cx="300037" cy="338138"/>
            </a:xfrm>
            <a:custGeom>
              <a:avLst/>
              <a:gdLst>
                <a:gd name="T0" fmla="*/ 71 w 80"/>
                <a:gd name="T1" fmla="*/ 20 h 90"/>
                <a:gd name="T2" fmla="*/ 71 w 80"/>
                <a:gd name="T3" fmla="*/ 19 h 90"/>
                <a:gd name="T4" fmla="*/ 58 w 80"/>
                <a:gd name="T5" fmla="*/ 0 h 90"/>
                <a:gd name="T6" fmla="*/ 10 w 80"/>
                <a:gd name="T7" fmla="*/ 49 h 90"/>
                <a:gd name="T8" fmla="*/ 8 w 80"/>
                <a:gd name="T9" fmla="*/ 82 h 90"/>
                <a:gd name="T10" fmla="*/ 41 w 80"/>
                <a:gd name="T11" fmla="*/ 80 h 90"/>
                <a:gd name="T12" fmla="*/ 41 w 80"/>
                <a:gd name="T13" fmla="*/ 66 h 90"/>
                <a:gd name="T14" fmla="*/ 44 w 80"/>
                <a:gd name="T15" fmla="*/ 63 h 90"/>
                <a:gd name="T16" fmla="*/ 58 w 80"/>
                <a:gd name="T17" fmla="*/ 63 h 90"/>
                <a:gd name="T18" fmla="*/ 60 w 80"/>
                <a:gd name="T19" fmla="*/ 60 h 90"/>
                <a:gd name="T20" fmla="*/ 61 w 80"/>
                <a:gd name="T21" fmla="*/ 46 h 90"/>
                <a:gd name="T22" fmla="*/ 63 w 80"/>
                <a:gd name="T23" fmla="*/ 44 h 90"/>
                <a:gd name="T24" fmla="*/ 77 w 80"/>
                <a:gd name="T25" fmla="*/ 43 h 90"/>
                <a:gd name="T26" fmla="*/ 79 w 80"/>
                <a:gd name="T27" fmla="*/ 41 h 90"/>
                <a:gd name="T28" fmla="*/ 80 w 80"/>
                <a:gd name="T29" fmla="*/ 27 h 90"/>
                <a:gd name="T30" fmla="*/ 80 w 80"/>
                <a:gd name="T31" fmla="*/ 27 h 90"/>
                <a:gd name="T32" fmla="*/ 71 w 80"/>
                <a:gd name="T33" fmla="*/ 20 h 90"/>
                <a:gd name="T34" fmla="*/ 58 w 80"/>
                <a:gd name="T35" fmla="*/ 25 h 90"/>
                <a:gd name="T36" fmla="*/ 19 w 80"/>
                <a:gd name="T37" fmla="*/ 64 h 90"/>
                <a:gd name="T38" fmla="*/ 17 w 80"/>
                <a:gd name="T39" fmla="*/ 65 h 90"/>
                <a:gd name="T40" fmla="*/ 14 w 80"/>
                <a:gd name="T41" fmla="*/ 64 h 90"/>
                <a:gd name="T42" fmla="*/ 14 w 80"/>
                <a:gd name="T43" fmla="*/ 60 h 90"/>
                <a:gd name="T44" fmla="*/ 53 w 80"/>
                <a:gd name="T45" fmla="*/ 21 h 90"/>
                <a:gd name="T46" fmla="*/ 58 w 80"/>
                <a:gd name="T47" fmla="*/ 21 h 90"/>
                <a:gd name="T48" fmla="*/ 58 w 80"/>
                <a:gd name="T49"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90">
                  <a:moveTo>
                    <a:pt x="71" y="20"/>
                  </a:moveTo>
                  <a:cubicBezTo>
                    <a:pt x="71" y="19"/>
                    <a:pt x="71" y="19"/>
                    <a:pt x="71" y="19"/>
                  </a:cubicBezTo>
                  <a:cubicBezTo>
                    <a:pt x="65" y="14"/>
                    <a:pt x="61" y="7"/>
                    <a:pt x="58" y="0"/>
                  </a:cubicBezTo>
                  <a:cubicBezTo>
                    <a:pt x="10" y="49"/>
                    <a:pt x="10" y="49"/>
                    <a:pt x="10" y="49"/>
                  </a:cubicBezTo>
                  <a:cubicBezTo>
                    <a:pt x="0" y="58"/>
                    <a:pt x="0" y="73"/>
                    <a:pt x="8" y="82"/>
                  </a:cubicBezTo>
                  <a:cubicBezTo>
                    <a:pt x="17" y="90"/>
                    <a:pt x="31" y="90"/>
                    <a:pt x="41" y="80"/>
                  </a:cubicBezTo>
                  <a:cubicBezTo>
                    <a:pt x="41" y="66"/>
                    <a:pt x="41" y="66"/>
                    <a:pt x="41" y="66"/>
                  </a:cubicBezTo>
                  <a:cubicBezTo>
                    <a:pt x="41" y="64"/>
                    <a:pt x="42" y="63"/>
                    <a:pt x="44" y="63"/>
                  </a:cubicBezTo>
                  <a:cubicBezTo>
                    <a:pt x="58" y="63"/>
                    <a:pt x="58" y="63"/>
                    <a:pt x="58" y="63"/>
                  </a:cubicBezTo>
                  <a:cubicBezTo>
                    <a:pt x="59" y="63"/>
                    <a:pt x="60" y="62"/>
                    <a:pt x="60" y="60"/>
                  </a:cubicBezTo>
                  <a:cubicBezTo>
                    <a:pt x="61" y="46"/>
                    <a:pt x="61" y="46"/>
                    <a:pt x="61" y="46"/>
                  </a:cubicBezTo>
                  <a:cubicBezTo>
                    <a:pt x="61" y="45"/>
                    <a:pt x="62" y="44"/>
                    <a:pt x="63" y="44"/>
                  </a:cubicBezTo>
                  <a:cubicBezTo>
                    <a:pt x="77" y="43"/>
                    <a:pt x="77" y="43"/>
                    <a:pt x="77" y="43"/>
                  </a:cubicBezTo>
                  <a:cubicBezTo>
                    <a:pt x="78" y="43"/>
                    <a:pt x="79" y="42"/>
                    <a:pt x="79" y="41"/>
                  </a:cubicBezTo>
                  <a:cubicBezTo>
                    <a:pt x="80" y="27"/>
                    <a:pt x="80" y="27"/>
                    <a:pt x="80" y="27"/>
                  </a:cubicBezTo>
                  <a:cubicBezTo>
                    <a:pt x="80" y="27"/>
                    <a:pt x="80" y="27"/>
                    <a:pt x="80" y="27"/>
                  </a:cubicBezTo>
                  <a:cubicBezTo>
                    <a:pt x="77" y="25"/>
                    <a:pt x="73" y="22"/>
                    <a:pt x="71" y="20"/>
                  </a:cubicBezTo>
                  <a:close/>
                  <a:moveTo>
                    <a:pt x="58" y="25"/>
                  </a:moveTo>
                  <a:cubicBezTo>
                    <a:pt x="19" y="64"/>
                    <a:pt x="19" y="64"/>
                    <a:pt x="19" y="64"/>
                  </a:cubicBezTo>
                  <a:cubicBezTo>
                    <a:pt x="18" y="65"/>
                    <a:pt x="17" y="65"/>
                    <a:pt x="17" y="65"/>
                  </a:cubicBezTo>
                  <a:cubicBezTo>
                    <a:pt x="16" y="65"/>
                    <a:pt x="15" y="65"/>
                    <a:pt x="14" y="64"/>
                  </a:cubicBezTo>
                  <a:cubicBezTo>
                    <a:pt x="13" y="63"/>
                    <a:pt x="13" y="61"/>
                    <a:pt x="14" y="60"/>
                  </a:cubicBezTo>
                  <a:cubicBezTo>
                    <a:pt x="53" y="21"/>
                    <a:pt x="53" y="21"/>
                    <a:pt x="53" y="21"/>
                  </a:cubicBezTo>
                  <a:cubicBezTo>
                    <a:pt x="55" y="19"/>
                    <a:pt x="57" y="19"/>
                    <a:pt x="58" y="21"/>
                  </a:cubicBezTo>
                  <a:cubicBezTo>
                    <a:pt x="59" y="22"/>
                    <a:pt x="59" y="24"/>
                    <a:pt x="58" y="25"/>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pic>
        <p:nvPicPr>
          <p:cNvPr id="4" name="图片 3"/>
          <p:cNvPicPr>
            <a:picLocks noChangeAspect="1"/>
          </p:cNvPicPr>
          <p:nvPr/>
        </p:nvPicPr>
        <p:blipFill>
          <a:blip r:embed="rId2"/>
          <a:srcRect l="18708" t="20882" r="15333" b="7699"/>
          <a:stretch>
            <a:fillRect/>
          </a:stretch>
        </p:blipFill>
        <p:spPr>
          <a:xfrm>
            <a:off x="927735" y="2566035"/>
            <a:ext cx="2993390" cy="1772285"/>
          </a:xfrm>
          <a:prstGeom prst="rect">
            <a:avLst/>
          </a:prstGeom>
        </p:spPr>
      </p:pic>
      <p:grpSp>
        <p:nvGrpSpPr>
          <p:cNvPr id="28" name="组合 27"/>
          <p:cNvGrpSpPr/>
          <p:nvPr/>
        </p:nvGrpSpPr>
        <p:grpSpPr>
          <a:xfrm>
            <a:off x="5721985" y="3009265"/>
            <a:ext cx="5534660" cy="1203325"/>
            <a:chOff x="8749" y="5445"/>
            <a:chExt cx="8716" cy="1895"/>
          </a:xfrm>
        </p:grpSpPr>
        <p:sp>
          <p:nvSpPr>
            <p:cNvPr id="78" name="Rectangle 4"/>
            <p:cNvSpPr/>
            <p:nvPr/>
          </p:nvSpPr>
          <p:spPr>
            <a:xfrm>
              <a:off x="8749" y="6616"/>
              <a:ext cx="8717" cy="725"/>
            </a:xfrm>
            <a:prstGeom prst="rect">
              <a:avLst/>
            </a:prstGeom>
          </p:spPr>
          <p:txBody>
            <a:bodyPr wrap="square">
              <a:spAutoFit/>
            </a:bodyPr>
            <a:lstStyle/>
            <a:p>
              <a:pPr algn="just" defTabSz="899795"/>
              <a:r>
                <a:rPr lang="zh-CN" altLang="en-US" sz="2400" spc="300" dirty="0">
                  <a:solidFill>
                    <a:srgbClr val="474744"/>
                  </a:solidFill>
                  <a:latin typeface="微软雅黑" panose="020B0503020204020204" charset="-122"/>
                  <a:ea typeface="微软雅黑" panose="020B0503020204020204" charset="-122"/>
                  <a:cs typeface="+mn-ea"/>
                  <a:sym typeface="+mn-lt"/>
                </a:rPr>
                <a:t>测试集：</a:t>
              </a:r>
              <a:r>
                <a:rPr lang="en-US" altLang="zh-CN" sz="2400" spc="300" dirty="0">
                  <a:solidFill>
                    <a:srgbClr val="474744"/>
                  </a:solidFill>
                  <a:latin typeface="微软雅黑" panose="020B0503020204020204" charset="-122"/>
                  <a:ea typeface="微软雅黑" panose="020B0503020204020204" charset="-122"/>
                  <a:cs typeface="+mn-ea"/>
                  <a:sym typeface="+mn-lt"/>
                </a:rPr>
                <a:t>1459</a:t>
              </a:r>
              <a:r>
                <a:rPr lang="zh-CN" altLang="en-US" sz="2400" spc="300" dirty="0">
                  <a:solidFill>
                    <a:srgbClr val="474744"/>
                  </a:solidFill>
                  <a:latin typeface="微软雅黑" panose="020B0503020204020204" charset="-122"/>
                  <a:ea typeface="微软雅黑" panose="020B0503020204020204" charset="-122"/>
                  <a:cs typeface="+mn-ea"/>
                  <a:sym typeface="+mn-lt"/>
                </a:rPr>
                <a:t>条数据，</a:t>
              </a:r>
              <a:r>
                <a:rPr lang="en-US" altLang="zh-CN" sz="2400" spc="300" dirty="0">
                  <a:solidFill>
                    <a:srgbClr val="474744"/>
                  </a:solidFill>
                  <a:latin typeface="微软雅黑" panose="020B0503020204020204" charset="-122"/>
                  <a:ea typeface="微软雅黑" panose="020B0503020204020204" charset="-122"/>
                  <a:cs typeface="+mn-ea"/>
                  <a:sym typeface="+mn-lt"/>
                </a:rPr>
                <a:t>80</a:t>
              </a:r>
              <a:r>
                <a:rPr lang="zh-CN" altLang="en-US" sz="2400" spc="300" dirty="0">
                  <a:solidFill>
                    <a:srgbClr val="474744"/>
                  </a:solidFill>
                  <a:latin typeface="微软雅黑" panose="020B0503020204020204" charset="-122"/>
                  <a:ea typeface="微软雅黑" panose="020B0503020204020204" charset="-122"/>
                  <a:cs typeface="+mn-ea"/>
                  <a:sym typeface="+mn-lt"/>
                </a:rPr>
                <a:t>个字段</a:t>
              </a:r>
              <a:endParaRPr lang="zh-CN" altLang="en-US" sz="2400" spc="300" dirty="0">
                <a:solidFill>
                  <a:srgbClr val="474744"/>
                </a:solidFill>
                <a:latin typeface="微软雅黑" panose="020B0503020204020204" charset="-122"/>
                <a:ea typeface="微软雅黑" panose="020B0503020204020204" charset="-122"/>
                <a:cs typeface="+mn-ea"/>
                <a:sym typeface="+mn-lt"/>
              </a:endParaRPr>
            </a:p>
          </p:txBody>
        </p:sp>
        <p:sp>
          <p:nvSpPr>
            <p:cNvPr id="5" name="Rectangle 4"/>
            <p:cNvSpPr/>
            <p:nvPr/>
          </p:nvSpPr>
          <p:spPr>
            <a:xfrm>
              <a:off x="9011" y="5445"/>
              <a:ext cx="3867" cy="1016"/>
            </a:xfrm>
            <a:prstGeom prst="rect">
              <a:avLst/>
            </a:prstGeom>
          </p:spPr>
          <p:txBody>
            <a:bodyPr wrap="square">
              <a:spAutoFit/>
            </a:bodyPr>
            <a:p>
              <a:pPr algn="just" defTabSz="899795"/>
              <a:r>
                <a:rPr lang="en-US" altLang="zh-CN" sz="3600" b="1" spc="300" dirty="0">
                  <a:solidFill>
                    <a:srgbClr val="474744"/>
                  </a:solidFill>
                  <a:latin typeface="Calibri" panose="020F0502020204030204" charset="0"/>
                  <a:cs typeface="Calibri" panose="020F0502020204030204" charset="0"/>
                  <a:sym typeface="+mn-lt"/>
                </a:rPr>
                <a:t>test.csv</a:t>
              </a:r>
              <a:endParaRPr lang="en-US" altLang="zh-CN" sz="3600" b="1" spc="300" dirty="0">
                <a:solidFill>
                  <a:srgbClr val="474744"/>
                </a:solidFill>
                <a:latin typeface="Calibri" panose="020F0502020204030204" charset="0"/>
                <a:cs typeface="Calibri" panose="020F0502020204030204" charset="0"/>
                <a:sym typeface="+mn-lt"/>
              </a:endParaRPr>
            </a:p>
          </p:txBody>
        </p:sp>
      </p:grpSp>
      <p:grpSp>
        <p:nvGrpSpPr>
          <p:cNvPr id="29" name="组合 28"/>
          <p:cNvGrpSpPr/>
          <p:nvPr/>
        </p:nvGrpSpPr>
        <p:grpSpPr>
          <a:xfrm>
            <a:off x="5721985" y="4441190"/>
            <a:ext cx="6205220" cy="1301750"/>
            <a:chOff x="8749" y="7303"/>
            <a:chExt cx="9772" cy="2050"/>
          </a:xfrm>
        </p:grpSpPr>
        <p:sp>
          <p:nvSpPr>
            <p:cNvPr id="88" name="Rectangle 4"/>
            <p:cNvSpPr/>
            <p:nvPr/>
          </p:nvSpPr>
          <p:spPr>
            <a:xfrm>
              <a:off x="8749" y="8629"/>
              <a:ext cx="9772" cy="725"/>
            </a:xfrm>
            <a:prstGeom prst="rect">
              <a:avLst/>
            </a:prstGeom>
          </p:spPr>
          <p:txBody>
            <a:bodyPr wrap="square">
              <a:spAutoFit/>
            </a:bodyPr>
            <a:lstStyle/>
            <a:p>
              <a:pPr algn="just" defTabSz="899795"/>
              <a:r>
                <a:rPr lang="en-US" altLang="zh-CN" sz="2400" spc="300" dirty="0">
                  <a:solidFill>
                    <a:srgbClr val="474744"/>
                  </a:solidFill>
                  <a:latin typeface="微软雅黑" panose="020B0503020204020204" charset="-122"/>
                  <a:ea typeface="微软雅黑" panose="020B0503020204020204" charset="-122"/>
                  <a:cs typeface="+mn-ea"/>
                  <a:sym typeface="+mn-lt"/>
                </a:rPr>
                <a:t>提交数据样例：1459条数据，2个字段</a:t>
              </a:r>
              <a:endParaRPr lang="en-US" altLang="zh-CN" sz="2400" spc="300" dirty="0">
                <a:solidFill>
                  <a:srgbClr val="474744"/>
                </a:solidFill>
                <a:latin typeface="微软雅黑" panose="020B0503020204020204" charset="-122"/>
                <a:ea typeface="微软雅黑" panose="020B0503020204020204" charset="-122"/>
                <a:cs typeface="+mn-ea"/>
                <a:sym typeface="+mn-lt"/>
              </a:endParaRPr>
            </a:p>
          </p:txBody>
        </p:sp>
        <p:sp>
          <p:nvSpPr>
            <p:cNvPr id="6" name="Rectangle 4"/>
            <p:cNvSpPr/>
            <p:nvPr/>
          </p:nvSpPr>
          <p:spPr>
            <a:xfrm>
              <a:off x="9011" y="7303"/>
              <a:ext cx="9049" cy="1016"/>
            </a:xfrm>
            <a:prstGeom prst="rect">
              <a:avLst/>
            </a:prstGeom>
          </p:spPr>
          <p:txBody>
            <a:bodyPr wrap="square">
              <a:spAutoFit/>
            </a:bodyPr>
            <a:lstStyle/>
            <a:p>
              <a:pPr algn="just" defTabSz="899795"/>
              <a:r>
                <a:rPr lang="en-US" altLang="zh-CN" sz="3600" b="1" spc="300" dirty="0">
                  <a:solidFill>
                    <a:srgbClr val="474744"/>
                  </a:solidFill>
                  <a:latin typeface="Calibri" panose="020F0502020204030204" charset="0"/>
                  <a:cs typeface="Calibri" panose="020F0502020204030204" charset="0"/>
                  <a:sym typeface="+mn-lt"/>
                </a:rPr>
                <a:t>sample_submission.csv</a:t>
              </a:r>
              <a:endParaRPr lang="en-US" altLang="zh-CN" sz="3600" b="1" spc="300" dirty="0">
                <a:solidFill>
                  <a:srgbClr val="474744"/>
                </a:solidFill>
                <a:latin typeface="Calibri" panose="020F0502020204030204" charset="0"/>
                <a:cs typeface="Calibri" panose="020F0502020204030204" charset="0"/>
                <a:sym typeface="+mn-lt"/>
              </a:endParaRPr>
            </a:p>
          </p:txBody>
        </p:sp>
      </p:grpSp>
      <p:sp>
        <p:nvSpPr>
          <p:cNvPr id="30" name="矩形 29"/>
          <p:cNvSpPr/>
          <p:nvPr userDrawn="1">
            <p:custDataLst>
              <p:tags r:id="rId3"/>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31" name="文本框 30"/>
          <p:cNvSpPr txBox="1"/>
          <p:nvPr>
            <p:custDataLst>
              <p:tags r:id="rId4"/>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sym typeface="+mn-lt"/>
              </a:rPr>
              <a:t>赛题介绍</a:t>
            </a:r>
            <a:r>
              <a:rPr lang="en-US" altLang="zh-CN" sz="3400" b="1" spc="180" dirty="0">
                <a:solidFill>
                  <a:schemeClr val="lt1"/>
                </a:solidFill>
                <a:latin typeface="微软雅黑" panose="020B0503020204020204" charset="-122"/>
                <a:ea typeface="微软雅黑" panose="020B0503020204020204" charset="-122"/>
                <a:sym typeface="+mn-lt"/>
              </a:rPr>
              <a:t>——</a:t>
            </a:r>
            <a:r>
              <a:rPr lang="zh-CN" altLang="en-US" sz="3400" b="1" spc="180" dirty="0">
                <a:solidFill>
                  <a:schemeClr val="lt1"/>
                </a:solidFill>
                <a:latin typeface="微软雅黑" panose="020B0503020204020204" charset="-122"/>
                <a:ea typeface="微软雅黑" panose="020B0503020204020204" charset="-122"/>
                <a:sym typeface="+mn-lt"/>
              </a:rPr>
              <a:t>题目数据</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60" name="Rectangle 4"/>
          <p:cNvSpPr/>
          <p:nvPr/>
        </p:nvSpPr>
        <p:spPr>
          <a:xfrm>
            <a:off x="280035" y="1203325"/>
            <a:ext cx="2538095" cy="645160"/>
          </a:xfrm>
          <a:prstGeom prst="rect">
            <a:avLst/>
          </a:prstGeom>
        </p:spPr>
        <p:txBody>
          <a:bodyPr wrap="square">
            <a:spAutoFit/>
          </a:bodyPr>
          <a:p>
            <a:pPr algn="just" defTabSz="899795"/>
            <a:r>
              <a:rPr lang="en-US" altLang="zh-CN" sz="3600" b="1" spc="300" dirty="0">
                <a:solidFill>
                  <a:srgbClr val="474744"/>
                </a:solidFill>
                <a:latin typeface="Calibri" panose="020F0502020204030204" charset="0"/>
                <a:cs typeface="Calibri" panose="020F0502020204030204" charset="0"/>
                <a:sym typeface="+mn-lt"/>
              </a:rPr>
              <a:t>train.csv</a:t>
            </a:r>
            <a:endParaRPr lang="zh-CN" altLang="en-US" sz="3600" b="1" spc="300" dirty="0">
              <a:solidFill>
                <a:srgbClr val="474744"/>
              </a:solidFill>
              <a:latin typeface="Calibri" panose="020F0502020204030204" charset="0"/>
              <a:cs typeface="Calibri" panose="020F0502020204030204" charset="0"/>
              <a:sym typeface="+mn-lt"/>
            </a:endParaRPr>
          </a:p>
        </p:txBody>
      </p:sp>
      <p:graphicFrame>
        <p:nvGraphicFramePr>
          <p:cNvPr id="2" name="表格 1"/>
          <p:cNvGraphicFramePr/>
          <p:nvPr>
            <p:custDataLst>
              <p:tags r:id="rId1"/>
            </p:custDataLst>
          </p:nvPr>
        </p:nvGraphicFramePr>
        <p:xfrm>
          <a:off x="594360" y="2189480"/>
          <a:ext cx="11154410" cy="1280160"/>
        </p:xfrm>
        <a:graphic>
          <a:graphicData uri="http://schemas.openxmlformats.org/drawingml/2006/table">
            <a:tbl>
              <a:tblPr firstRow="1" bandRow="1">
                <a:tableStyleId>{5C22544A-7EE6-4342-B048-85BDC9FD1C3A}</a:tableStyleId>
              </a:tblPr>
              <a:tblGrid>
                <a:gridCol w="788296"/>
                <a:gridCol w="923290"/>
                <a:gridCol w="2061210"/>
                <a:gridCol w="1682750"/>
                <a:gridCol w="1735685"/>
                <a:gridCol w="1040029"/>
                <a:gridCol w="1804454"/>
                <a:gridCol w="1118696"/>
              </a:tblGrid>
              <a:tr h="609600">
                <a:tc>
                  <a:txBody>
                    <a:bodyPr/>
                    <a:p>
                      <a:pPr algn="ctr">
                        <a:buNone/>
                      </a:pPr>
                      <a:r>
                        <a:rPr lang="zh-CN" altLang="en-US">
                          <a:solidFill>
                            <a:schemeClr val="accent3">
                              <a:lumMod val="50000"/>
                            </a:schemeClr>
                          </a:solidFill>
                        </a:rPr>
                        <a:t>字段</a:t>
                      </a:r>
                      <a:endParaRPr lang="zh-CN" altLang="en-US">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Id</a:t>
                      </a:r>
                      <a:endParaRPr lang="en-US" altLang="zh-CN">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MSSubClass</a:t>
                      </a:r>
                      <a:endParaRPr lang="en-US" altLang="zh-CN">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MSZoning</a:t>
                      </a:r>
                      <a:endParaRPr lang="zh-CN" altLang="en-US">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LotArea</a:t>
                      </a:r>
                      <a:endParaRPr lang="en-US" altLang="zh-CN">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a:t>
                      </a:r>
                      <a:endParaRPr lang="en-US" altLang="zh-CN">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SaleCondition</a:t>
                      </a:r>
                      <a:endParaRPr lang="en-US" altLang="zh-CN">
                        <a:solidFill>
                          <a:schemeClr val="accent3">
                            <a:lumMod val="50000"/>
                          </a:schemeClr>
                        </a:solidFill>
                      </a:endParaRPr>
                    </a:p>
                  </a:txBody>
                  <a:tcPr>
                    <a:solidFill>
                      <a:schemeClr val="accent4">
                        <a:lumMod val="40000"/>
                        <a:lumOff val="60000"/>
                      </a:schemeClr>
                    </a:solidFill>
                  </a:tcPr>
                </a:tc>
                <a:tc>
                  <a:txBody>
                    <a:bodyPr/>
                    <a:p>
                      <a:pPr algn="ctr">
                        <a:buNone/>
                      </a:pPr>
                      <a:r>
                        <a:rPr lang="en-US" altLang="zh-CN">
                          <a:solidFill>
                            <a:schemeClr val="accent3">
                              <a:lumMod val="50000"/>
                            </a:schemeClr>
                          </a:solidFill>
                        </a:rPr>
                        <a:t>SalePrice</a:t>
                      </a:r>
                      <a:endParaRPr lang="en-US" altLang="zh-CN">
                        <a:solidFill>
                          <a:schemeClr val="accent3">
                            <a:lumMod val="50000"/>
                          </a:schemeClr>
                        </a:solidFill>
                      </a:endParaRPr>
                    </a:p>
                  </a:txBody>
                  <a:tcPr>
                    <a:solidFill>
                      <a:schemeClr val="accent4">
                        <a:lumMod val="40000"/>
                        <a:lumOff val="60000"/>
                      </a:schemeClr>
                    </a:solidFill>
                  </a:tcPr>
                </a:tc>
              </a:tr>
              <a:tr h="640080">
                <a:tc>
                  <a:txBody>
                    <a:bodyPr/>
                    <a:p>
                      <a:pPr algn="ctr">
                        <a:buNone/>
                      </a:pPr>
                      <a:r>
                        <a:rPr lang="zh-CN" altLang="en-US" b="1">
                          <a:solidFill>
                            <a:schemeClr val="accent3">
                              <a:lumMod val="50000"/>
                            </a:schemeClr>
                          </a:solidFill>
                        </a:rPr>
                        <a:t>含义</a:t>
                      </a:r>
                      <a:endParaRPr lang="zh-CN" altLang="en-US" b="1">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编号</a:t>
                      </a:r>
                      <a:endParaRPr lang="zh-CN" altLang="en-US">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建筑类别</a:t>
                      </a:r>
                      <a:endParaRPr lang="zh-CN" altLang="en-US">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常规分区类别</a:t>
                      </a:r>
                      <a:endParaRPr lang="zh-CN" altLang="en-US">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平方英尺大小</a:t>
                      </a:r>
                      <a:endParaRPr lang="zh-CN" altLang="en-US">
                        <a:solidFill>
                          <a:schemeClr val="accent3">
                            <a:lumMod val="50000"/>
                          </a:schemeClr>
                        </a:solidFill>
                      </a:endParaRPr>
                    </a:p>
                  </a:txBody>
                  <a:tcPr>
                    <a:solidFill>
                      <a:schemeClr val="accent3">
                        <a:lumMod val="40000"/>
                        <a:lumOff val="60000"/>
                      </a:schemeClr>
                    </a:solidFill>
                  </a:tcPr>
                </a:tc>
                <a:tc>
                  <a:txBody>
                    <a:bodyPr/>
                    <a:p>
                      <a:pPr algn="ctr">
                        <a:buNone/>
                      </a:pPr>
                      <a:r>
                        <a:rPr lang="en-US" altLang="zh-CN">
                          <a:solidFill>
                            <a:schemeClr val="accent3">
                              <a:lumMod val="50000"/>
                            </a:schemeClr>
                          </a:solidFill>
                        </a:rPr>
                        <a:t>......</a:t>
                      </a:r>
                      <a:endParaRPr lang="en-US" altLang="zh-CN">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销售条件</a:t>
                      </a:r>
                      <a:endParaRPr lang="zh-CN" altLang="en-US">
                        <a:solidFill>
                          <a:schemeClr val="accent3">
                            <a:lumMod val="50000"/>
                          </a:schemeClr>
                        </a:solidFill>
                      </a:endParaRPr>
                    </a:p>
                  </a:txBody>
                  <a:tcPr>
                    <a:solidFill>
                      <a:schemeClr val="accent3">
                        <a:lumMod val="40000"/>
                        <a:lumOff val="60000"/>
                      </a:schemeClr>
                    </a:solidFill>
                  </a:tcPr>
                </a:tc>
                <a:tc>
                  <a:txBody>
                    <a:bodyPr/>
                    <a:p>
                      <a:pPr algn="ctr">
                        <a:buNone/>
                      </a:pPr>
                      <a:r>
                        <a:rPr lang="zh-CN" altLang="en-US">
                          <a:solidFill>
                            <a:schemeClr val="accent3">
                              <a:lumMod val="50000"/>
                            </a:schemeClr>
                          </a:solidFill>
                        </a:rPr>
                        <a:t>销售价格（美元）</a:t>
                      </a:r>
                      <a:endParaRPr lang="zh-CN" altLang="en-US">
                        <a:solidFill>
                          <a:schemeClr val="accent3">
                            <a:lumMod val="50000"/>
                          </a:schemeClr>
                        </a:solidFill>
                      </a:endParaRPr>
                    </a:p>
                  </a:txBody>
                  <a:tcPr>
                    <a:solidFill>
                      <a:schemeClr val="accent3">
                        <a:lumMod val="40000"/>
                        <a:lumOff val="60000"/>
                      </a:schemeClr>
                    </a:solidFill>
                  </a:tcPr>
                </a:tc>
              </a:tr>
            </a:tbl>
          </a:graphicData>
        </a:graphic>
      </p:graphicFrame>
      <p:sp>
        <p:nvSpPr>
          <p:cNvPr id="4" name="Rectangle 4"/>
          <p:cNvSpPr/>
          <p:nvPr/>
        </p:nvSpPr>
        <p:spPr>
          <a:xfrm>
            <a:off x="1830705" y="4205605"/>
            <a:ext cx="8770620" cy="460375"/>
          </a:xfrm>
          <a:prstGeom prst="rect">
            <a:avLst/>
          </a:prstGeom>
        </p:spPr>
        <p:txBody>
          <a:bodyPr wrap="square">
            <a:spAutoFit/>
          </a:bodyPr>
          <a:p>
            <a:pPr algn="just" defTabSz="899795"/>
            <a:r>
              <a:rPr lang="zh-CN" sz="2400" spc="300" dirty="0">
                <a:solidFill>
                  <a:srgbClr val="474744"/>
                </a:solidFill>
                <a:latin typeface="微软雅黑" panose="020B0503020204020204" charset="-122"/>
                <a:ea typeface="微软雅黑" panose="020B0503020204020204" charset="-122"/>
                <a:cs typeface="+mn-ea"/>
                <a:sym typeface="+mn-lt"/>
              </a:rPr>
              <a:t>共</a:t>
            </a:r>
            <a:r>
              <a:rPr lang="en-US" altLang="zh-CN" sz="2400" b="1" u="sng" spc="300" dirty="0">
                <a:solidFill>
                  <a:srgbClr val="474744"/>
                </a:solidFill>
                <a:latin typeface="微软雅黑" panose="020B0503020204020204" charset="-122"/>
                <a:ea typeface="微软雅黑" panose="020B0503020204020204" charset="-122"/>
                <a:cs typeface="+mn-ea"/>
                <a:sym typeface="+mn-lt"/>
              </a:rPr>
              <a:t>81</a:t>
            </a:r>
            <a:r>
              <a:rPr lang="zh-CN" altLang="en-US" sz="2400" spc="300" dirty="0">
                <a:solidFill>
                  <a:srgbClr val="474744"/>
                </a:solidFill>
                <a:latin typeface="微软雅黑" panose="020B0503020204020204" charset="-122"/>
                <a:ea typeface="微软雅黑" panose="020B0503020204020204" charset="-122"/>
                <a:cs typeface="+mn-ea"/>
                <a:sym typeface="+mn-lt"/>
              </a:rPr>
              <a:t>个字段，其中</a:t>
            </a:r>
            <a:r>
              <a:rPr lang="en-US" altLang="zh-CN" sz="2400" spc="300" dirty="0">
                <a:solidFill>
                  <a:srgbClr val="474744"/>
                </a:solidFill>
                <a:latin typeface="微软雅黑" panose="020B0503020204020204" charset="-122"/>
                <a:ea typeface="微软雅黑" panose="020B0503020204020204" charset="-122"/>
                <a:cs typeface="+mn-ea"/>
                <a:sym typeface="+mn-lt"/>
              </a:rPr>
              <a:t>“</a:t>
            </a:r>
            <a:r>
              <a:rPr lang="en-US" altLang="zh-CN" sz="2400" spc="300" dirty="0">
                <a:solidFill>
                  <a:srgbClr val="474744"/>
                </a:solidFill>
                <a:latin typeface="微软雅黑" panose="020B0503020204020204" charset="-122"/>
                <a:ea typeface="微软雅黑" panose="020B0503020204020204" charset="-122"/>
                <a:cs typeface="+mn-ea"/>
                <a:sym typeface="+mn-lt"/>
              </a:rPr>
              <a:t>SalePrice”</a:t>
            </a:r>
            <a:r>
              <a:rPr lang="zh-CN" altLang="en-US" sz="2400" spc="300" dirty="0">
                <a:solidFill>
                  <a:srgbClr val="474744"/>
                </a:solidFill>
                <a:latin typeface="微软雅黑" panose="020B0503020204020204" charset="-122"/>
                <a:ea typeface="微软雅黑" panose="020B0503020204020204" charset="-122"/>
                <a:cs typeface="+mn-ea"/>
                <a:sym typeface="+mn-lt"/>
              </a:rPr>
              <a:t>为</a:t>
            </a:r>
            <a:r>
              <a:rPr lang="en-US" altLang="zh-CN" sz="2400" spc="300" dirty="0">
                <a:solidFill>
                  <a:srgbClr val="474744"/>
                </a:solidFill>
                <a:latin typeface="微软雅黑" panose="020B0503020204020204" charset="-122"/>
                <a:ea typeface="微软雅黑" panose="020B0503020204020204" charset="-122"/>
                <a:cs typeface="+mn-ea"/>
                <a:sym typeface="+mn-lt"/>
              </a:rPr>
              <a:t>”</a:t>
            </a:r>
            <a:r>
              <a:rPr lang="zh-CN" altLang="en-US" sz="2400" spc="300" dirty="0">
                <a:solidFill>
                  <a:srgbClr val="474744"/>
                </a:solidFill>
                <a:latin typeface="微软雅黑" panose="020B0503020204020204" charset="-122"/>
                <a:ea typeface="微软雅黑" panose="020B0503020204020204" charset="-122"/>
                <a:cs typeface="+mn-ea"/>
                <a:sym typeface="+mn-lt"/>
              </a:rPr>
              <a:t>房屋价格</a:t>
            </a:r>
            <a:r>
              <a:rPr lang="en-US" altLang="zh-CN" sz="2400" spc="300" dirty="0">
                <a:solidFill>
                  <a:srgbClr val="474744"/>
                </a:solidFill>
                <a:latin typeface="微软雅黑" panose="020B0503020204020204" charset="-122"/>
                <a:ea typeface="微软雅黑" panose="020B0503020204020204" charset="-122"/>
                <a:cs typeface="+mn-ea"/>
                <a:sym typeface="+mn-lt"/>
              </a:rPr>
              <a:t>“</a:t>
            </a:r>
            <a:endParaRPr lang="en-US" altLang="zh-CN" sz="2400" spc="300" dirty="0">
              <a:solidFill>
                <a:srgbClr val="474744"/>
              </a:solidFill>
              <a:latin typeface="微软雅黑" panose="020B0503020204020204" charset="-122"/>
              <a:ea typeface="微软雅黑" panose="020B0503020204020204" charset="-122"/>
              <a:cs typeface="+mn-ea"/>
              <a:sym typeface="+mn-lt"/>
            </a:endParaRPr>
          </a:p>
        </p:txBody>
      </p:sp>
      <p:sp>
        <p:nvSpPr>
          <p:cNvPr id="15" name="矩形 14"/>
          <p:cNvSpPr/>
          <p:nvPr userDrawn="1">
            <p:custDataLst>
              <p:tags r:id="rId2"/>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16" name="文本框 15"/>
          <p:cNvSpPr txBox="1"/>
          <p:nvPr>
            <p:custDataLst>
              <p:tags r:id="rId3"/>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sz="3400" b="1" spc="180" dirty="0">
                <a:solidFill>
                  <a:schemeClr val="lt1"/>
                </a:solidFill>
                <a:latin typeface="微软雅黑" panose="020B0503020204020204" charset="-122"/>
                <a:ea typeface="微软雅黑" panose="020B0503020204020204" charset="-122"/>
                <a:sym typeface="+mn-lt"/>
              </a:rPr>
              <a:t>赛题介绍</a:t>
            </a:r>
            <a:r>
              <a:rPr lang="en-US" altLang="zh-CN" sz="3400" b="1" spc="180" dirty="0">
                <a:solidFill>
                  <a:schemeClr val="lt1"/>
                </a:solidFill>
                <a:latin typeface="微软雅黑" panose="020B0503020204020204" charset="-122"/>
                <a:ea typeface="微软雅黑" panose="020B0503020204020204" charset="-122"/>
                <a:sym typeface="+mn-lt"/>
              </a:rPr>
              <a:t>——</a:t>
            </a:r>
            <a:r>
              <a:rPr lang="zh-CN" altLang="en-US" sz="3400" b="1" spc="180" dirty="0">
                <a:solidFill>
                  <a:schemeClr val="lt1"/>
                </a:solidFill>
                <a:latin typeface="微软雅黑" panose="020B0503020204020204" charset="-122"/>
                <a:ea typeface="微软雅黑" panose="020B0503020204020204" charset="-122"/>
                <a:sym typeface="+mn-lt"/>
              </a:rPr>
              <a:t>题目数据</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8" name="椭圆 7"/>
          <p:cNvSpPr/>
          <p:nvPr/>
        </p:nvSpPr>
        <p:spPr>
          <a:xfrm>
            <a:off x="4716691" y="1102904"/>
            <a:ext cx="2826911" cy="2826911"/>
          </a:xfrm>
          <a:prstGeom prst="ellipse">
            <a:avLst/>
          </a:prstGeom>
          <a:solidFill>
            <a:srgbClr val="47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292417" y="1662279"/>
            <a:ext cx="1675459" cy="1708160"/>
          </a:xfrm>
          <a:prstGeom prst="rect">
            <a:avLst/>
          </a:prstGeom>
          <a:noFill/>
        </p:spPr>
        <p:txBody>
          <a:bodyPr wrap="none" rtlCol="0">
            <a:spAutoFit/>
          </a:bodyPr>
          <a:lstStyle/>
          <a:p>
            <a:pPr algn="ctr"/>
            <a:r>
              <a:rPr lang="en-US" altLang="zh-CN" sz="10500" dirty="0">
                <a:solidFill>
                  <a:schemeClr val="bg1"/>
                </a:solidFill>
                <a:cs typeface="+mn-ea"/>
                <a:sym typeface="+mn-lt"/>
              </a:rPr>
              <a:t>02</a:t>
            </a:r>
            <a:endParaRPr lang="zh-CN" altLang="en-US" sz="10500">
              <a:solidFill>
                <a:schemeClr val="bg1"/>
              </a:solidFill>
              <a:cs typeface="+mn-ea"/>
              <a:sym typeface="+mn-lt"/>
            </a:endParaRPr>
          </a:p>
        </p:txBody>
      </p:sp>
      <p:sp>
        <p:nvSpPr>
          <p:cNvPr id="47" name="Rectangle 4"/>
          <p:cNvSpPr/>
          <p:nvPr/>
        </p:nvSpPr>
        <p:spPr>
          <a:xfrm>
            <a:off x="3616306" y="4174289"/>
            <a:ext cx="4959388" cy="768350"/>
          </a:xfrm>
          <a:prstGeom prst="rect">
            <a:avLst/>
          </a:prstGeom>
        </p:spPr>
        <p:txBody>
          <a:bodyPr wrap="square">
            <a:spAutoFit/>
          </a:bodyPr>
          <a:lstStyle/>
          <a:p>
            <a:pPr algn="ctr" defTabSz="899795"/>
            <a:r>
              <a:rPr lang="zh-CN" altLang="en-US" sz="4400" spc="300" dirty="0">
                <a:solidFill>
                  <a:srgbClr val="474744"/>
                </a:solidFill>
                <a:cs typeface="+mn-ea"/>
                <a:sym typeface="+mn-lt"/>
              </a:rPr>
              <a:t>求解思路</a:t>
            </a:r>
            <a:endParaRPr lang="zh-CN" altLang="en-US" sz="4400" spc="300" dirty="0">
              <a:solidFill>
                <a:srgbClr val="474744"/>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E0"/>
        </a:solidFill>
        <a:effectLst/>
      </p:bgPr>
    </p:bg>
    <p:spTree>
      <p:nvGrpSpPr>
        <p:cNvPr id="1" name=""/>
        <p:cNvGrpSpPr/>
        <p:nvPr/>
      </p:nvGrpSpPr>
      <p:grpSpPr>
        <a:xfrm>
          <a:off x="0" y="0"/>
          <a:ext cx="0" cy="0"/>
          <a:chOff x="0" y="0"/>
          <a:chExt cx="0" cy="0"/>
        </a:xfrm>
      </p:grpSpPr>
      <p:sp>
        <p:nvSpPr>
          <p:cNvPr id="15" name="矩形 14"/>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16" name="文本框 15"/>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sz="3400" b="1" spc="180" dirty="0">
                <a:solidFill>
                  <a:schemeClr val="lt1"/>
                </a:solidFill>
                <a:latin typeface="微软雅黑" panose="020B0503020204020204" charset="-122"/>
                <a:ea typeface="微软雅黑" panose="020B0503020204020204" charset="-122"/>
                <a:sym typeface="+mn-lt"/>
              </a:rPr>
              <a:t>求解思路</a:t>
            </a:r>
            <a:r>
              <a:rPr lang="en-US" sz="3400" b="1" spc="180" dirty="0">
                <a:solidFill>
                  <a:schemeClr val="lt1"/>
                </a:solidFill>
                <a:latin typeface="微软雅黑" panose="020B0503020204020204" charset="-122"/>
                <a:ea typeface="微软雅黑" panose="020B0503020204020204" charset="-122"/>
                <a:sym typeface="+mn-lt"/>
              </a:rPr>
              <a:t> </a:t>
            </a:r>
            <a:endParaRPr lang="en-US" sz="3400" b="1" spc="180" dirty="0">
              <a:solidFill>
                <a:schemeClr val="lt1"/>
              </a:solidFill>
              <a:latin typeface="微软雅黑" panose="020B0503020204020204" charset="-122"/>
              <a:ea typeface="微软雅黑" panose="020B0503020204020204" charset="-122"/>
              <a:sym typeface="+mn-lt"/>
            </a:endParaRPr>
          </a:p>
        </p:txBody>
      </p:sp>
      <p:pic>
        <p:nvPicPr>
          <p:cNvPr id="5" name="图片 4" descr="MQ1G7JVI~807EI`HHV{GBRR"/>
          <p:cNvPicPr>
            <a:picLocks noChangeAspect="1"/>
          </p:cNvPicPr>
          <p:nvPr/>
        </p:nvPicPr>
        <p:blipFill>
          <a:blip r:embed="rId3"/>
          <a:stretch>
            <a:fillRect/>
          </a:stretch>
        </p:blipFill>
        <p:spPr>
          <a:xfrm>
            <a:off x="975995" y="2054860"/>
            <a:ext cx="10492105" cy="35306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1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1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1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7_1*f*1"/>
  <p:tag name="KSO_WM_TEMPLATE_CATEGORY" val="diagram"/>
  <p:tag name="KSO_WM_TEMPLATE_INDEX" val="20211227"/>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c04107de58874e0395715f17f9099df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e3ef2625144806b13f6a4134bcc038"/>
  <p:tag name="KSO_WM_UNIT_SUPPORT_BIG_FONT" val="1"/>
  <p:tag name="KSO_WM_UNIT_TEXT_FILL_FORE_SCHEMECOLOR_INDEX_BRIGHTNESS" val="0.25"/>
  <p:tag name="KSO_WM_UNIT_TEXT_FILL_FORE_SCHEMECOLOR_INDEX" val="13"/>
  <p:tag name="KSO_WM_UNIT_TEXT_FILL_TYPE" val="1"/>
  <p:tag name="KSO_WM_TEMPLATE_ASSEMBLE_XID" val="5fb788869532eafaafcd860e"/>
  <p:tag name="KSO_WM_TEMPLATE_ASSEMBLE_GROUPID" val="5fb788869532eafaafcd860e"/>
</p:tagLst>
</file>

<file path=ppt/tags/tag17.xml><?xml version="1.0" encoding="utf-8"?>
<p:tagLst xmlns:p="http://schemas.openxmlformats.org/presentationml/2006/main">
  <p:tag name="KSO_WM_SLIDE_ID" val="diagram202112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227"/>
  <p:tag name="KSO_WM_SLIDE_LAYOUT" val="a_d_f"/>
  <p:tag name="KSO_WM_SLIDE_LAYOUT_CNT" val="1_1_1"/>
  <p:tag name="KSO_WM_TEMPLATE_THUMBS_INDEX" val="1、4、7、12、13、14、15、16、17、18、20、24、25、28、33、36、40、43、44"/>
  <p:tag name="KSO_WM_SLIDE_SIZE" val="960*444"/>
  <p:tag name="KSO_WM_SLIDE_POSITION" val="0*0"/>
  <p:tag name="KSO_WM_SLIDE_LAYOUT_INFO" val="{&quot;id&quot;:&quot;2020-11-20T17:12:38&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0-11-20T17:12:38&quot;,&quot;margin&quot;:{&quot;bottom&quot;:0.44999998807907104,&quot;left&quot;:1.2699999809265137,&quot;right&quot;:1.2699999809265137,&quot;top&quot;:0.42300000786781311},&quot;type&quot;:0},{&quot;direction&quot;:1,&quot;id&quot;:&quot;2020-11-20T17:12:38&quot;,&quot;maxSize&quot;:{&quot;size1&quot;:60},&quot;minSize&quot;:{&quot;size1&quot;:58.799999999999997},&quot;normalSize&quot;:{&quot;size1&quot;:60},&quot;subLayout&quot;:[{&quot;id&quot;:&quot;2020-11-20T17:12:38&quot;,&quot;margin&quot;:{&quot;bottom&quot;:3.3870000839233398,&quot;left&quot;:0,&quot;right&quot;:0,&quot;top&quot;:2.5399999618530273},&quot;type&quot;:0},{&quot;id&quot;:&quot;2020-11-20T17:12:38&quot;,&quot;margin&quot;:{&quot;bottom&quot;:5.5029997825622559,&quot;left&quot;:0.84700000286102295,&quot;right&quot;:1.2699999809265137,&quot;top&quot;:5.0799999237060547},&quot;type&quot;:0}],&quot;type&quot;:0}],&quot;type&quot;:0}"/>
  <p:tag name="KSO_WM_SLIDE_BACKGROUND" val="[&quot;navigation&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c8e478fb0c58a9419"/>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big_font&quot;:false,&quot;picture_toward&quot;:0,&quot;picture_dockside&quot;:[],&quot;fill_id&quot;:&quot;c18f0b50daa74f0792032050e3d2297a&quot;,&quot;fill_align&quot;:&quot;cm&quot;,&quot;chip_types&quot;:[&quot;picture&quot;]},{&quot;text_align&quot;:&quot;lm&quot;,&quot;text_direction&quot;:&quot;horizontal&quot;,&quot;support_big_font&quot;:true,&quot;picture_toward&quot;:0,&quot;picture_dockside&quot;:[],&quot;fill_id&quot;:&quot;2681b5de05c74a43bd952132b435a1c3&quot;,&quot;fill_align&quot;:&quot;l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b788869532eafaafcd860e"/>
  <p:tag name="KSO_WM_TEMPLATE_ASSEMBLE_GROUPID" val="5fb788869532eafaafcd860e"/>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1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2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7_1*f*1"/>
  <p:tag name="KSO_WM_TEMPLATE_CATEGORY" val="diagram"/>
  <p:tag name="KSO_WM_TEMPLATE_INDEX" val="20211227"/>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c04107de58874e0395715f17f9099df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e3ef2625144806b13f6a4134bcc038"/>
  <p:tag name="KSO_WM_UNIT_SUPPORT_BIG_FONT" val="1"/>
  <p:tag name="KSO_WM_UNIT_TEXT_FILL_FORE_SCHEMECOLOR_INDEX_BRIGHTNESS" val="0.25"/>
  <p:tag name="KSO_WM_UNIT_TEXT_FILL_FORE_SCHEMECOLOR_INDEX" val="13"/>
  <p:tag name="KSO_WM_UNIT_TEXT_FILL_TYPE" val="1"/>
  <p:tag name="KSO_WM_TEMPLATE_ASSEMBLE_XID" val="5fb788869532eafaafcd860e"/>
  <p:tag name="KSO_WM_TEMPLATE_ASSEMBLE_GROUPID" val="5fb788869532eafaafcd860e"/>
</p:tagLst>
</file>

<file path=ppt/tags/tag2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7_1*f*1"/>
  <p:tag name="KSO_WM_TEMPLATE_CATEGORY" val="diagram"/>
  <p:tag name="KSO_WM_TEMPLATE_INDEX" val="20211227"/>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c04107de58874e0395715f17f9099df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e3ef2625144806b13f6a4134bcc038"/>
  <p:tag name="KSO_WM_UNIT_SUPPORT_BIG_FONT" val="1"/>
  <p:tag name="KSO_WM_UNIT_TEXT_FILL_FORE_SCHEMECOLOR_INDEX_BRIGHTNESS" val="0.25"/>
  <p:tag name="KSO_WM_UNIT_TEXT_FILL_FORE_SCHEMECOLOR_INDEX" val="13"/>
  <p:tag name="KSO_WM_UNIT_TEXT_FILL_TYPE" val="1"/>
  <p:tag name="KSO_WM_TEMPLATE_ASSEMBLE_XID" val="5fb788869532eafaafcd860e"/>
  <p:tag name="KSO_WM_TEMPLATE_ASSEMBLE_GROUPID" val="5fb788869532eafaafcd860e"/>
</p:tagLst>
</file>

<file path=ppt/tags/tag22.xml><?xml version="1.0" encoding="utf-8"?>
<p:tagLst xmlns:p="http://schemas.openxmlformats.org/presentationml/2006/main">
  <p:tag name="KSO_WM_SLIDE_ID" val="diagram202112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227"/>
  <p:tag name="KSO_WM_SLIDE_LAYOUT" val="a_d_f"/>
  <p:tag name="KSO_WM_SLIDE_LAYOUT_CNT" val="1_1_1"/>
  <p:tag name="KSO_WM_TEMPLATE_THUMBS_INDEX" val="1、4、7、12、13、14、15、16、17、18、20、24、25、28、33、36、40、43、44"/>
  <p:tag name="KSO_WM_SLIDE_SIZE" val="960*444"/>
  <p:tag name="KSO_WM_SLIDE_POSITION" val="0*0"/>
  <p:tag name="KSO_WM_SLIDE_LAYOUT_INFO" val="{&quot;id&quot;:&quot;2020-11-20T17:12:38&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0-11-20T17:12:38&quot;,&quot;margin&quot;:{&quot;bottom&quot;:0.44999998807907104,&quot;left&quot;:1.2699999809265137,&quot;right&quot;:1.2699999809265137,&quot;top&quot;:0.42300000786781311},&quot;type&quot;:0},{&quot;direction&quot;:1,&quot;id&quot;:&quot;2020-11-20T17:12:38&quot;,&quot;maxSize&quot;:{&quot;size1&quot;:60},&quot;minSize&quot;:{&quot;size1&quot;:58.799999999999997},&quot;normalSize&quot;:{&quot;size1&quot;:60},&quot;subLayout&quot;:[{&quot;id&quot;:&quot;2020-11-20T17:12:38&quot;,&quot;margin&quot;:{&quot;bottom&quot;:3.3870000839233398,&quot;left&quot;:0,&quot;right&quot;:0,&quot;top&quot;:2.5399999618530273},&quot;type&quot;:0},{&quot;id&quot;:&quot;2020-11-20T17:12:38&quot;,&quot;margin&quot;:{&quot;bottom&quot;:5.5029997825622559,&quot;left&quot;:0.84700000286102295,&quot;right&quot;:1.2699999809265137,&quot;top&quot;:5.0799999237060547},&quot;type&quot;:0}],&quot;type&quot;:0}],&quot;type&quot;:0}"/>
  <p:tag name="KSO_WM_SLIDE_BACKGROUND" val="[&quot;navigation&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c8e478fb0c58a9419"/>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big_font&quot;:false,&quot;picture_toward&quot;:0,&quot;picture_dockside&quot;:[],&quot;fill_id&quot;:&quot;c18f0b50daa74f0792032050e3d2297a&quot;,&quot;fill_align&quot;:&quot;cm&quot;,&quot;chip_types&quot;:[&quot;picture&quot;]},{&quot;text_align&quot;:&quot;lm&quot;,&quot;text_direction&quot;:&quot;horizontal&quot;,&quot;support_big_font&quot;:true,&quot;picture_toward&quot;:0,&quot;picture_dockside&quot;:[],&quot;fill_id&quot;:&quot;2681b5de05c74a43bd952132b435a1c3&quot;,&quot;fill_align&quot;:&quot;l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b788869532eafaafcd860e"/>
  <p:tag name="KSO_WM_TEMPLATE_ASSEMBLE_GROUPID" val="5fb788869532eafaafcd860e"/>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2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2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7_1*f*1"/>
  <p:tag name="KSO_WM_TEMPLATE_CATEGORY" val="diagram"/>
  <p:tag name="KSO_WM_TEMPLATE_INDEX" val="20211227"/>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c04107de58874e0395715f17f9099df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e3ef2625144806b13f6a4134bcc038"/>
  <p:tag name="KSO_WM_UNIT_SUPPORT_BIG_FONT" val="1"/>
  <p:tag name="KSO_WM_UNIT_TEXT_FILL_FORE_SCHEMECOLOR_INDEX_BRIGHTNESS" val="0.25"/>
  <p:tag name="KSO_WM_UNIT_TEXT_FILL_FORE_SCHEMECOLOR_INDEX" val="13"/>
  <p:tag name="KSO_WM_UNIT_TEXT_FILL_TYPE" val="1"/>
  <p:tag name="KSO_WM_TEMPLATE_ASSEMBLE_XID" val="5fb788869532eafaafcd860e"/>
  <p:tag name="KSO_WM_TEMPLATE_ASSEMBLE_GROUPID" val="5fb788869532eafaafcd860e"/>
</p:tagLst>
</file>

<file path=ppt/tags/tag2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7_1*f*1"/>
  <p:tag name="KSO_WM_TEMPLATE_CATEGORY" val="diagram"/>
  <p:tag name="KSO_WM_TEMPLATE_INDEX" val="20211227"/>
  <p:tag name="KSO_WM_UNIT_LAYERLEVEL" val="1"/>
  <p:tag name="KSO_WM_TAG_VERSION" val="1.0"/>
  <p:tag name="KSO_WM_BEAUTIFY_FLAG" val="#wm#"/>
  <p:tag name="KSO_WM_UNIT_DEFAULT_FONT" val="14;20;2"/>
  <p:tag name="KSO_WM_UNIT_BLOCK" val="0"/>
  <p:tag name="KSO_WM_UNIT_VALUE" val="75"/>
  <p:tag name="KSO_WM_UNIT_SHOW_EDIT_AREA_INDICATION" val="1"/>
  <p:tag name="KSO_WM_CHIP_GROUPID" val="5e6b05596848fb12bee65ac8"/>
  <p:tag name="KSO_WM_CHIP_XID" val="5e6b05596848fb12bee65aca"/>
  <p:tag name="KSO_WM_UNIT_DEC_AREA_ID" val="c04107de58874e0395715f17f9099df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e3ef2625144806b13f6a4134bcc038"/>
  <p:tag name="KSO_WM_UNIT_SUPPORT_BIG_FONT" val="1"/>
  <p:tag name="KSO_WM_UNIT_TEXT_FILL_FORE_SCHEMECOLOR_INDEX_BRIGHTNESS" val="0.25"/>
  <p:tag name="KSO_WM_UNIT_TEXT_FILL_FORE_SCHEMECOLOR_INDEX" val="13"/>
  <p:tag name="KSO_WM_UNIT_TEXT_FILL_TYPE" val="1"/>
  <p:tag name="KSO_WM_TEMPLATE_ASSEMBLE_XID" val="5fb788869532eafaafcd860e"/>
  <p:tag name="KSO_WM_TEMPLATE_ASSEMBLE_GROUPID" val="5fb788869532eafaafcd860e"/>
</p:tagLst>
</file>

<file path=ppt/tags/tag27.xml><?xml version="1.0" encoding="utf-8"?>
<p:tagLst xmlns:p="http://schemas.openxmlformats.org/presentationml/2006/main">
  <p:tag name="KSO_WM_SLIDE_ID" val="diagram202112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227"/>
  <p:tag name="KSO_WM_SLIDE_LAYOUT" val="a_d_f"/>
  <p:tag name="KSO_WM_SLIDE_LAYOUT_CNT" val="1_1_1"/>
  <p:tag name="KSO_WM_TEMPLATE_THUMBS_INDEX" val="1、4、7、12、13、14、15、16、17、18、20、24、25、28、33、36、40、43、44"/>
  <p:tag name="KSO_WM_SLIDE_SIZE" val="960*444"/>
  <p:tag name="KSO_WM_SLIDE_POSITION" val="0*0"/>
  <p:tag name="KSO_WM_SLIDE_LAYOUT_INFO" val="{&quot;id&quot;:&quot;2020-11-20T17:12:38&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0-11-20T17:12:38&quot;,&quot;margin&quot;:{&quot;bottom&quot;:0.44999998807907104,&quot;left&quot;:1.2699999809265137,&quot;right&quot;:1.2699999809265137,&quot;top&quot;:0.42300000786781311},&quot;type&quot;:0},{&quot;direction&quot;:1,&quot;id&quot;:&quot;2020-11-20T17:12:38&quot;,&quot;maxSize&quot;:{&quot;size1&quot;:60},&quot;minSize&quot;:{&quot;size1&quot;:58.799999999999997},&quot;normalSize&quot;:{&quot;size1&quot;:60},&quot;subLayout&quot;:[{&quot;id&quot;:&quot;2020-11-20T17:12:38&quot;,&quot;margin&quot;:{&quot;bottom&quot;:3.3870000839233398,&quot;left&quot;:0,&quot;right&quot;:0,&quot;top&quot;:2.5399999618530273},&quot;type&quot;:0},{&quot;id&quot;:&quot;2020-11-20T17:12:38&quot;,&quot;margin&quot;:{&quot;bottom&quot;:5.5029997825622559,&quot;left&quot;:0.84700000286102295,&quot;right&quot;:1.2699999809265137,&quot;top&quot;:5.0799999237060547},&quot;type&quot;:0}],&quot;type&quot;:0}],&quot;type&quot;:0}"/>
  <p:tag name="KSO_WM_SLIDE_BACKGROUND" val="[&quot;navigation&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c8e478fb0c58a9419"/>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big_font&quot;:false,&quot;picture_toward&quot;:0,&quot;picture_dockside&quot;:[],&quot;fill_id&quot;:&quot;c18f0b50daa74f0792032050e3d2297a&quot;,&quot;fill_align&quot;:&quot;cm&quot;,&quot;chip_types&quot;:[&quot;picture&quot;]},{&quot;text_align&quot;:&quot;lm&quot;,&quot;text_direction&quot;:&quot;horizontal&quot;,&quot;support_big_font&quot;:true,&quot;picture_toward&quot;:0,&quot;picture_dockside&quot;:[],&quot;fill_id&quot;:&quot;2681b5de05c74a43bd952132b435a1c3&quot;,&quot;fill_align&quot;:&quot;l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b788869532eafaafcd860e"/>
  <p:tag name="KSO_WM_TEMPLATE_ASSEMBLE_GROUPID" val="5fb788869532eafaafcd860e"/>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2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3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32.xml><?xml version="1.0" encoding="utf-8"?>
<p:tagLst xmlns:p="http://schemas.openxmlformats.org/presentationml/2006/main">
  <p:tag name="KSO_WM_UNIT_TABLE_BEAUTIFY" val="smartTable{398bd6e0-69cb-4d1a-a870-5721a63d5239}"/>
  <p:tag name="TABLE_ENDDRAG_ORIGIN_RECT" val="508*351"/>
  <p:tag name="TABLE_ENDDRAG_RECT" val="362*141*508*351"/>
  <p:tag name="TABLE_RECT" val="319.753*92.0923*549.25*395.55"/>
  <p:tag name="TABLE_EMPHASIZE_COLOR" val="6579300"/>
  <p:tag name="TABLE_ONEKEY_SKIN_IDX" val="0"/>
  <p:tag name="TABLE_SKINIDX" val="-1"/>
  <p:tag name="TABLE_COLORIDX" val="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3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35.xml><?xml version="1.0" encoding="utf-8"?>
<p:tagLst xmlns:p="http://schemas.openxmlformats.org/presentationml/2006/main">
  <p:tag name="KSO_WM_UNIT_TABLE_BEAUTIFY" val="smartTable{398bd6e0-69cb-4d1a-a870-5721a63d5239}"/>
  <p:tag name="TABLE_ENDDRAG_ORIGIN_RECT" val="508*534"/>
  <p:tag name="TABLE_ENDDRAG_RECT" val="345*58*508*534"/>
  <p:tag name="TABLE_RECT" val="377.741*57.575*436.45*424.85"/>
  <p:tag name="TABLE_EMPHASIZE_COLOR" val="6579300"/>
  <p:tag name="TABLE_ONEKEY_SKIN_IDX" val="0"/>
  <p:tag name="TABLE_SKINIDX" val="-1"/>
  <p:tag name="TABLE_COLORIDX" val="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3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38.xml><?xml version="1.0" encoding="utf-8"?>
<p:tagLst xmlns:p="http://schemas.openxmlformats.org/presentationml/2006/main">
  <p:tag name="KSO_WM_UNIT_TABLE_BEAUTIFY" val="smartTable{398bd6e0-69cb-4d1a-a870-5721a63d5239}"/>
  <p:tag name="TABLE_ENDDRAG_ORIGIN_RECT" val="508*534"/>
  <p:tag name="TABLE_ENDDRAG_RECT" val="345*58*508*534"/>
  <p:tag name="TABLE_RECT" val="369.966*43*452*454"/>
  <p:tag name="TABLE_EMPHASIZE_COLOR" val="6579300"/>
  <p:tag name="TABLE_ONEKEY_SKIN_IDX" val="0"/>
  <p:tag name="TABLE_SKINIDX" val="-1"/>
  <p:tag name="TABLE_COLORIDX" va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0.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4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4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4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48.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49.xml><?xml version="1.0" encoding="utf-8"?>
<p:tagLst xmlns:p="http://schemas.openxmlformats.org/presentationml/2006/main">
  <p:tag name="KSO_WM_UNIT_TABLE_BEAUTIFY" val="smartTable{8de27b37-721b-4cdf-bc59-69389c021dcb}"/>
  <p:tag name="TABLE_RECT" val="133.325*102.988*693.35*392.75"/>
  <p:tag name="TABLE_EMPHASIZE_COLOR" val="6579300"/>
  <p:tag name="TABLE_ONEKEY_SKIN_IDX" val="0"/>
  <p:tag name="TABLE_SKINIDX" val="-1"/>
  <p:tag name="TABLE_COLORIDX" val="l"/>
  <p:tag name="TABLE_ENDDRAG_ORIGIN_RECT" val="658*419"/>
  <p:tag name="TABLE_ENDDRAG_RECT" val="287*99*658*419"/>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5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5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5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ags/tag7.xml><?xml version="1.0" encoding="utf-8"?>
<p:tagLst xmlns:p="http://schemas.openxmlformats.org/presentationml/2006/main">
  <p:tag name="KSO_WM_UNIT_TABLE_BEAUTIFY" val="smartTable{43e0996b-2512-4547-85ba-d84124d55a22}"/>
  <p:tag name="TABLE_ENDDRAG_ORIGIN_RECT" val="878*88"/>
  <p:tag name="TABLE_ENDDRAG_RECT" val="61*183*878*8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2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27"/>
  <p:tag name="KSO_WM_UNIT_VALUE" val="159"/>
  <p:tag name="KSO_WM_TEMPLATE_ASSEMBLE_XID" val="5fb788869532eafaafcd860e"/>
  <p:tag name="KSO_WM_TEMPLATE_ASSEMBLE_GROUPID" val="5fb788869532eafaafcd860e"/>
</p:tagLst>
</file>

<file path=ppt/tags/tag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7_1*a*1"/>
  <p:tag name="KSO_WM_TEMPLATE_CATEGORY" val="diagram"/>
  <p:tag name="KSO_WM_TEMPLATE_INDEX" val="2021122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b3266a983ee4e4fa1fc456220c927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e296e223bd6483088dc4a590dab61ac"/>
  <p:tag name="KSO_WM_UNIT_TEXT_FILL_FORE_SCHEMECOLOR_INDEX_BRIGHTNESS" val="0"/>
  <p:tag name="KSO_WM_UNIT_TEXT_FILL_FORE_SCHEMECOLOR_INDEX" val="13"/>
  <p:tag name="KSO_WM_UNIT_TEXT_FILL_TYPE" val="1"/>
  <p:tag name="KSO_WM_TEMPLATE_ASSEMBLE_XID" val="5fb788869532eafaafcd860e"/>
  <p:tag name="KSO_WM_TEMPLATE_ASSEMBLE_GROUPID" val="5fb788869532eafaafcd860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fymccx5">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2776</Words>
  <Application>WPS 演示</Application>
  <PresentationFormat>宽屏</PresentationFormat>
  <Paragraphs>485</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Gill Sans</vt:lpstr>
      <vt:lpstr>微软雅黑</vt:lpstr>
      <vt:lpstr>Calibri</vt:lpstr>
      <vt:lpstr>华文细黑</vt:lpstr>
      <vt:lpstr>Gill Sans MT</vt:lpstr>
      <vt:lpstr>Arial Unicode MS</vt:lpstr>
      <vt:lpstr>Segoe UI</vt:lpstr>
      <vt:lpstr>Helvetica Neue Light</vt:lpstr>
      <vt:lpstr>Franklin Gothic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Mbenben</dc:creator>
  <cp:lastModifiedBy>DYY</cp:lastModifiedBy>
  <cp:revision>30</cp:revision>
  <dcterms:created xsi:type="dcterms:W3CDTF">2017-09-05T08:01:00Z</dcterms:created>
  <dcterms:modified xsi:type="dcterms:W3CDTF">2020-12-11T10:53:46Z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